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0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9" r:id="rId11"/>
    <p:sldId id="268" r:id="rId12"/>
    <p:sldId id="270" r:id="rId13"/>
    <p:sldId id="271" r:id="rId14"/>
    <p:sldId id="272" r:id="rId15"/>
    <p:sldId id="273" r:id="rId16"/>
    <p:sldId id="275" r:id="rId17"/>
    <p:sldId id="276" r:id="rId18"/>
    <p:sldId id="286" r:id="rId19"/>
    <p:sldId id="277" r:id="rId20"/>
    <p:sldId id="285" r:id="rId21"/>
    <p:sldId id="278" r:id="rId22"/>
    <p:sldId id="287" r:id="rId23"/>
    <p:sldId id="28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66FF99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52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23148-73CD-4EF4-A3EB-60BBBEF2F466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DB17E-903F-41D9-BE65-21AAA400D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AB49-0D38-4D49-A6C1-4F7B9ED4602E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FEF4-47A5-406C-A866-3BAC5BE38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63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AB49-0D38-4D49-A6C1-4F7B9ED4602E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FEF4-47A5-406C-A866-3BAC5BE38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AB49-0D38-4D49-A6C1-4F7B9ED4602E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FEF4-47A5-406C-A866-3BAC5BE38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0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AB49-0D38-4D49-A6C1-4F7B9ED4602E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FEF4-47A5-406C-A866-3BAC5BE38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AB49-0D38-4D49-A6C1-4F7B9ED4602E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FEF4-47A5-406C-A866-3BAC5BE38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79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AB49-0D38-4D49-A6C1-4F7B9ED4602E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FEF4-47A5-406C-A866-3BAC5BE38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7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AB49-0D38-4D49-A6C1-4F7B9ED4602E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FEF4-47A5-406C-A866-3BAC5BE38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8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AB49-0D38-4D49-A6C1-4F7B9ED4602E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FEF4-47A5-406C-A866-3BAC5BE38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1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AB49-0D38-4D49-A6C1-4F7B9ED4602E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FEF4-47A5-406C-A866-3BAC5BE38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0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AB49-0D38-4D49-A6C1-4F7B9ED4602E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FEF4-47A5-406C-A866-3BAC5BE38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3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AB49-0D38-4D49-A6C1-4F7B9ED4602E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FEF4-47A5-406C-A866-3BAC5BE38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91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5AB49-0D38-4D49-A6C1-4F7B9ED4602E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4FEF4-47A5-406C-A866-3BAC5BE38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1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Let'sGo\Downloads\THAP%20CAM%202%20(%20ngay%204.2)\25Thang5.mp4" TargetMode="Externa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25Thang5.mp4" TargetMode="Externa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4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41"/>
            <a:ext cx="9033034" cy="6654759"/>
          </a:xfrm>
          <a:prstGeom prst="rect">
            <a:avLst/>
          </a:prstGeom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202950" y="1369723"/>
            <a:ext cx="7125629" cy="7072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CHÀO MỪNG </a:t>
            </a:r>
            <a:r>
              <a:rPr lang="en-US" sz="3600" kern="10" dirty="0" smtClean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HỌC ONL MÙA COVID</a:t>
            </a:r>
            <a:endParaRPr lang="en-US" sz="3600" kern="10" dirty="0"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16517" y="5552749"/>
            <a:ext cx="477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 HOÀI THƯƠNG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888377" y="2076993"/>
            <a:ext cx="1754777" cy="6324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LỚP </a:t>
            </a:r>
            <a:r>
              <a:rPr lang="en-US" sz="3600" kern="10" dirty="0" smtClean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kern="10" dirty="0"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62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09876" y="605790"/>
            <a:ext cx="8081010" cy="590931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7260" y="1411516"/>
            <a:ext cx="702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7260" y="2779916"/>
            <a:ext cx="7783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7260" y="4584114"/>
            <a:ext cx="7783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052" y="2082782"/>
            <a:ext cx="702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6053" y="3526311"/>
            <a:ext cx="7026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6053" y="5272585"/>
            <a:ext cx="702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089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22910" y="700539"/>
                <a:ext cx="86067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làtửsốcủaphânsốphảitìm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Điềukiện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ℕ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;0&lt;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&lt;10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10" y="700539"/>
                <a:ext cx="8606790" cy="461665"/>
              </a:xfrm>
              <a:prstGeom prst="rect">
                <a:avLst/>
              </a:prstGeom>
              <a:blipFill rotWithShape="0">
                <a:blip r:embed="rId2"/>
                <a:stretch>
                  <a:fillRect l="-106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03932" y="1359256"/>
                <a:ext cx="24231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sốlà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−4.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32" y="1359256"/>
                <a:ext cx="2423160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3769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27092" y="1296802"/>
                <a:ext cx="4373880" cy="586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sốcầntìm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092" y="1296802"/>
                <a:ext cx="4373880" cy="586571"/>
              </a:xfrm>
              <a:prstGeom prst="rect">
                <a:avLst/>
              </a:prstGeom>
              <a:blipFill rotWithShape="0">
                <a:blip r:embed="rId4"/>
                <a:stretch>
                  <a:fillRect l="-2232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2910" y="1958076"/>
                <a:ext cx="8606790" cy="993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giữnguyêntửsốvàviếtthêmvàobênphảicủamẫusốmộtchữsốđúngbằngtửsốthìphânsốmớilà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−4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10.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10" y="1958076"/>
                <a:ext cx="8606790" cy="993862"/>
              </a:xfrm>
              <a:prstGeom prst="rect">
                <a:avLst/>
              </a:prstGeom>
              <a:blipFill rotWithShape="0">
                <a:blip r:embed="rId5"/>
                <a:stretch>
                  <a:fillRect l="-1062" t="-4908" r="-354" b="-1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2910" y="3016529"/>
                <a:ext cx="6560820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sốmớinàybằng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cóph</a:t>
                </a:r>
                <a:r>
                  <a:rPr lang="vi-V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10" y="3016529"/>
                <a:ext cx="6560820" cy="616194"/>
              </a:xfrm>
              <a:prstGeom prst="rect">
                <a:avLst/>
              </a:prstGeom>
              <a:blipFill rotWithShape="0">
                <a:blip r:embed="rId6"/>
                <a:stretch>
                  <a:fillRect l="-1393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22910" y="3722633"/>
                <a:ext cx="2780441" cy="8384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−4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10" y="3722633"/>
                <a:ext cx="2780441" cy="83843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336084" y="3722633"/>
                <a:ext cx="2982676" cy="7862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084" y="3722633"/>
                <a:ext cx="2982676" cy="7862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17195" y="4643472"/>
                <a:ext cx="6020302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−11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+40=0⇔6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=40⇔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95" y="4643472"/>
                <a:ext cx="6020302" cy="78380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9561" y="5440080"/>
                <a:ext cx="7554299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không </a:t>
                </a:r>
                <a:r>
                  <a:rPr lang="en-US" sz="24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thoảmãnđiềukiện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4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làsốtựnhiên</a:t>
                </a:r>
                <a:r>
                  <a:rPr lang="en-US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61" y="5440080"/>
                <a:ext cx="7554299" cy="616515"/>
              </a:xfrm>
              <a:prstGeom prst="rect">
                <a:avLst/>
              </a:prstGeom>
              <a:blipFill rotWithShape="0">
                <a:blip r:embed="rId10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17195" y="6120865"/>
            <a:ext cx="7554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9561" y="158981"/>
            <a:ext cx="1897380" cy="43101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01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5Thang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057" y="484167"/>
            <a:ext cx="8244114" cy="46373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3210" y="5348904"/>
            <a:ext cx="7729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  <a:endParaRPr lang="en-US" sz="2400" b="1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6" action="ppaction://hlinkfile"/>
          </p:cNvPr>
          <p:cNvSpPr/>
          <p:nvPr/>
        </p:nvSpPr>
        <p:spPr>
          <a:xfrm>
            <a:off x="3644153" y="5983941"/>
            <a:ext cx="887506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25Thang5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605118" y="497541"/>
            <a:ext cx="8113059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6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657" y="319314"/>
            <a:ext cx="87085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46.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428" y="965199"/>
            <a:ext cx="870857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48km/h.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6km/h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989309" y="4586289"/>
            <a:ext cx="30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8497295" y="4670425"/>
            <a:ext cx="30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2067518" y="4610101"/>
            <a:ext cx="8985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1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giờ</a:t>
            </a:r>
            <a:endParaRPr lang="en-US" alt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22" name="AutoShape 33"/>
          <p:cNvSpPr>
            <a:spLocks/>
          </p:cNvSpPr>
          <p:nvPr/>
        </p:nvSpPr>
        <p:spPr bwMode="auto">
          <a:xfrm>
            <a:off x="2966043" y="5209436"/>
            <a:ext cx="1349909" cy="365125"/>
          </a:xfrm>
          <a:prstGeom prst="borderCallout3">
            <a:avLst>
              <a:gd name="adj1" fmla="val 55653"/>
              <a:gd name="adj2" fmla="val 2313"/>
              <a:gd name="adj3" fmla="val 52175"/>
              <a:gd name="adj4" fmla="val -14269"/>
              <a:gd name="adj5" fmla="val -25215"/>
              <a:gd name="adj6" fmla="val -14568"/>
              <a:gd name="adj7" fmla="val -191304"/>
              <a:gd name="adj8" fmla="val 64230"/>
            </a:avLst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089486" y="3383059"/>
            <a:ext cx="1371600" cy="430887"/>
            <a:chOff x="650016" y="3014014"/>
            <a:chExt cx="1371600" cy="430887"/>
          </a:xfrm>
        </p:grpSpPr>
        <p:sp>
          <p:nvSpPr>
            <p:cNvPr id="19" name="Text Box 30"/>
            <p:cNvSpPr txBox="1">
              <a:spLocks noChangeArrowheads="1"/>
            </p:cNvSpPr>
            <p:nvPr/>
          </p:nvSpPr>
          <p:spPr bwMode="auto">
            <a:xfrm>
              <a:off x="650016" y="3014014"/>
              <a:ext cx="13716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 km/h</a:t>
              </a:r>
            </a:p>
          </p:txBody>
        </p:sp>
        <p:sp>
          <p:nvSpPr>
            <p:cNvPr id="24" name="Line 91"/>
            <p:cNvSpPr>
              <a:spLocks noChangeShapeType="1"/>
            </p:cNvSpPr>
            <p:nvPr/>
          </p:nvSpPr>
          <p:spPr bwMode="auto">
            <a:xfrm>
              <a:off x="762000" y="3419475"/>
              <a:ext cx="1143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13943" y="3330287"/>
            <a:ext cx="2216150" cy="451970"/>
            <a:chOff x="4513943" y="3223493"/>
            <a:chExt cx="2216150" cy="451970"/>
          </a:xfrm>
        </p:grpSpPr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4513943" y="3223493"/>
              <a:ext cx="221615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 km/h + 6 km/h</a:t>
              </a:r>
            </a:p>
          </p:txBody>
        </p:sp>
        <p:sp>
          <p:nvSpPr>
            <p:cNvPr id="25" name="Line 92"/>
            <p:cNvSpPr>
              <a:spLocks noChangeShapeType="1"/>
            </p:cNvSpPr>
            <p:nvPr/>
          </p:nvSpPr>
          <p:spPr bwMode="auto">
            <a:xfrm>
              <a:off x="4608014" y="3675463"/>
              <a:ext cx="197058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 Box 94"/>
          <p:cNvSpPr txBox="1">
            <a:spLocks noChangeArrowheads="1"/>
          </p:cNvSpPr>
          <p:nvPr/>
        </p:nvSpPr>
        <p:spPr bwMode="auto">
          <a:xfrm>
            <a:off x="7715978" y="3342088"/>
            <a:ext cx="1314450" cy="654050"/>
          </a:xfrm>
          <a:prstGeom prst="rect">
            <a:avLst/>
          </a:prstGeom>
          <a:noFill/>
          <a:ln w="12700">
            <a:solidFill>
              <a:srgbClr val="FA0E0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Arial" panose="020B0604020202020204" pitchFamily="34" charset="0"/>
              </a:rPr>
              <a:t>Đến</a:t>
            </a:r>
            <a:r>
              <a:rPr lang="en-US" altLang="en-US" sz="1800" b="1" dirty="0">
                <a:latin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</a:rPr>
              <a:t>đúng</a:t>
            </a:r>
            <a:r>
              <a:rPr lang="en-US" altLang="en-US" sz="1800" b="1" dirty="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Arial" panose="020B0604020202020204" pitchFamily="34" charset="0"/>
              </a:rPr>
              <a:t>dự</a:t>
            </a:r>
            <a:r>
              <a:rPr lang="en-US" altLang="en-US" sz="1800" b="1" dirty="0">
                <a:latin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</a:rPr>
              <a:t>định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  <p:pic>
        <p:nvPicPr>
          <p:cNvPr id="1026" name="Picture 2" descr="Kết quả hình ảnh cho xe ô tô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093155"/>
            <a:ext cx="1177925" cy="5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266825" y="3378493"/>
            <a:ext cx="7419975" cy="3494588"/>
            <a:chOff x="1266825" y="3378493"/>
            <a:chExt cx="7419975" cy="3494588"/>
          </a:xfrm>
        </p:grpSpPr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1266825" y="4522788"/>
              <a:ext cx="7419975" cy="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021605" y="3378493"/>
              <a:ext cx="5071338" cy="3494588"/>
              <a:chOff x="3021605" y="3378493"/>
              <a:chExt cx="5071338" cy="3494588"/>
            </a:xfrm>
          </p:grpSpPr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>
                <a:off x="3021605" y="3545791"/>
                <a:ext cx="4839695" cy="33272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9"/>
              <p:cNvSpPr>
                <a:spLocks noChangeShapeType="1"/>
              </p:cNvSpPr>
              <p:nvPr/>
            </p:nvSpPr>
            <p:spPr bwMode="auto">
              <a:xfrm>
                <a:off x="3253248" y="3378493"/>
                <a:ext cx="4839695" cy="33272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3" name="Picture 4" descr="Hình ảnh có liên qu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6" b="31193"/>
          <a:stretch/>
        </p:blipFill>
        <p:spPr bwMode="auto">
          <a:xfrm rot="2032340" flipH="1">
            <a:off x="7558541" y="6713300"/>
            <a:ext cx="2619375" cy="89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val 34"/>
          <p:cNvSpPr>
            <a:spLocks noChangeArrowheads="1"/>
          </p:cNvSpPr>
          <p:nvPr/>
        </p:nvSpPr>
        <p:spPr bwMode="auto">
          <a:xfrm>
            <a:off x="1194528" y="4468096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CC"/>
              </a:solidFill>
              <a:latin typeface=".VnTime" panose="020B7200000000000000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589337" y="4468708"/>
            <a:ext cx="457200" cy="656536"/>
            <a:chOff x="3589337" y="4468708"/>
            <a:chExt cx="457200" cy="656536"/>
          </a:xfrm>
        </p:grpSpPr>
        <p:sp>
          <p:nvSpPr>
            <p:cNvPr id="18" name="Text Box 29"/>
            <p:cNvSpPr txBox="1">
              <a:spLocks noChangeArrowheads="1"/>
            </p:cNvSpPr>
            <p:nvPr/>
          </p:nvSpPr>
          <p:spPr bwMode="auto">
            <a:xfrm>
              <a:off x="3589337" y="4545806"/>
              <a:ext cx="4572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auto">
            <a:xfrm>
              <a:off x="3763962" y="4468708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CC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40" name="Oval 34"/>
          <p:cNvSpPr>
            <a:spLocks noChangeArrowheads="1"/>
          </p:cNvSpPr>
          <p:nvPr/>
        </p:nvSpPr>
        <p:spPr bwMode="auto">
          <a:xfrm>
            <a:off x="8653462" y="4471987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CC"/>
              </a:solidFill>
              <a:latin typeface=".VnTime" panose="020B72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31"/>
              <p:cNvSpPr txBox="1">
                <a:spLocks noChangeArrowheads="1"/>
              </p:cNvSpPr>
              <p:nvPr/>
            </p:nvSpPr>
            <p:spPr bwMode="auto">
              <a:xfrm>
                <a:off x="4873625" y="3773503"/>
                <a:ext cx="1496786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22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22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54</m:t>
                    </m:r>
                    <m:r>
                      <a:rPr lang="en-US" altLang="en-US" sz="22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22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km/h </a:t>
                </a:r>
              </a:p>
            </p:txBody>
          </p:sp>
        </mc:Choice>
        <mc:Fallback xmlns="">
          <p:sp>
            <p:nvSpPr>
              <p:cNvPr id="27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3625" y="3773503"/>
                <a:ext cx="1496786" cy="430887"/>
              </a:xfrm>
              <a:prstGeom prst="rect">
                <a:avLst/>
              </a:prstGeom>
              <a:blipFill rotWithShape="0">
                <a:blip r:embed="rId4"/>
                <a:stretch>
                  <a:fillRect t="-9859" r="-4472" b="-281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07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8281 -0.0020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59514 -0.5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57" y="-2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81 -0.00209 L 0.81476 -0.0032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  <p:bldP spid="22" grpId="0" animBg="1"/>
      <p:bldP spid="26" grpId="0" animBg="1"/>
      <p:bldP spid="36" grpId="0" animBg="1"/>
      <p:bldP spid="40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520700"/>
            <a:ext cx="4572000" cy="4477132"/>
          </a:xfrm>
          <a:prstGeom prst="rect">
            <a:avLst/>
          </a:prstGeom>
          <a:solidFill>
            <a:srgbClr val="FFFF00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98894" y="505664"/>
            <a:ext cx="4572000" cy="4501005"/>
          </a:xfrm>
          <a:prstGeom prst="rect">
            <a:avLst/>
          </a:prstGeom>
          <a:solidFill>
            <a:srgbClr val="66FF99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572000" cy="5207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ẨN TRỰC TIẾP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0"/>
            <a:ext cx="4572000" cy="5207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ẨN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</a:p>
        </p:txBody>
      </p:sp>
      <p:graphicFrame>
        <p:nvGraphicFramePr>
          <p:cNvPr id="9" name="Group 3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534342"/>
              </p:ext>
            </p:extLst>
          </p:nvPr>
        </p:nvGraphicFramePr>
        <p:xfrm>
          <a:off x="191930" y="737739"/>
          <a:ext cx="4146853" cy="3835400"/>
        </p:xfrm>
        <a:graphic>
          <a:graphicData uri="http://schemas.openxmlformats.org/drawingml/2006/table">
            <a:tbl>
              <a:tblPr/>
              <a:tblGrid>
                <a:gridCol w="476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1266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en-US" alt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(km/h)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(h)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(km)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771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Dựđịnh</a:t>
                      </a:r>
                      <a:endParaRPr kumimoji="0" lang="en-US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  </a:t>
                      </a:r>
                      <a:endParaRPr lang="en-US" sz="6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0">
                      <a:blip r:embed="rId2"/>
                      <a:stretch>
                        <a:fillRect l="-312575" t="-87162" r="-1198" b="-244595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640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 </a:t>
                      </a:r>
                      <a:r>
                        <a:rPr kumimoji="0" lang="en-US" alt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kumimoji="0" lang="en-US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0">
                      <a:blip r:embed="rId2"/>
                      <a:stretch>
                        <a:fillRect l="-148592" t="-297849" r="-238028" b="-28924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0">
                      <a:blip r:embed="rId2"/>
                      <a:stretch>
                        <a:fillRect l="-208876" t="-297849" r="-100000" b="-28924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0">
                      <a:blip r:embed="rId2"/>
                      <a:stretch>
                        <a:fillRect l="-312575" t="-297849" r="-1198" b="-289247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Dừng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0">
                      <a:blip r:embed="rId2"/>
                      <a:stretch>
                        <a:fillRect l="-208876" t="-289063" r="-100000" b="-11015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7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1068411" y="4973922"/>
            <a:ext cx="6723809" cy="1801113"/>
            <a:chOff x="1210095" y="538291"/>
            <a:chExt cx="6723809" cy="18011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4375"/>
            <a:stretch/>
          </p:blipFill>
          <p:spPr>
            <a:xfrm>
              <a:off x="1210095" y="538291"/>
              <a:ext cx="6723809" cy="180111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612821" y="1021338"/>
                  <a:ext cx="1496786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14:m>
                    <m:oMath xmlns:m="http://schemas.openxmlformats.org/officeDocument/2006/math">
                      <m:r>
                        <a:rPr lang="en-US" altLang="en-US" sz="2000" i="1" dirty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=54 </m:t>
                      </m:r>
                    </m:oMath>
                  </a14:m>
                  <a:r>
                    <a:rPr lang="en-US" altLang="en-US" sz="20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km/h </a:t>
                  </a:r>
                </a:p>
              </p:txBody>
            </p:sp>
          </mc:Choice>
          <mc:Fallback xmlns="">
            <p:sp>
              <p:nvSpPr>
                <p:cNvPr id="15" name="Text 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612821" y="1021338"/>
                  <a:ext cx="1496786" cy="4001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7576" r="-1220" b="-2575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Group 3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9530045"/>
                  </p:ext>
                </p:extLst>
              </p:nvPr>
            </p:nvGraphicFramePr>
            <p:xfrm>
              <a:off x="4623733" y="761954"/>
              <a:ext cx="4397809" cy="3835400"/>
            </p:xfrm>
            <a:graphic>
              <a:graphicData uri="http://schemas.openxmlformats.org/drawingml/2006/table">
                <a:tbl>
                  <a:tblPr/>
                  <a:tblGrid>
                    <a:gridCol w="47655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287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669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741266"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altLang="en-US" sz="2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</a:t>
                          </a: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(km/h)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</a:t>
                          </a: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(h)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</a:t>
                          </a: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(km)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02771"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Dựđịnh</a:t>
                          </a:r>
                          <a:endParaRPr kumimoji="0" lang="en-US" altLang="en-US" sz="2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66640">
                    <a:tc rowSpan="3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T. </a:t>
                          </a:r>
                          <a:r>
                            <a:rPr kumimoji="0" lang="en-US" altLang="en-US" sz="22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endParaRPr kumimoji="0" lang="en-US" altLang="en-US" sz="2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</a:t>
                          </a: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i="1" dirty="0" smtClean="0">
                                    <a:latin typeface="Cambria Math" panose="02040503050406030204" pitchFamily="18" charset="0"/>
                                  </a:rPr>
                                  <m:t>48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i="1" dirty="0" smtClean="0">
                                    <a:latin typeface="Cambria Math" panose="02040503050406030204" pitchFamily="18" charset="0"/>
                                  </a:rPr>
                                  <m:t>48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8097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Dừng</a:t>
                          </a:r>
                          <a:endParaRPr kumimoji="0" lang="en-US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84374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CB</a:t>
                          </a: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Group 3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479530045"/>
                  </p:ext>
                </p:extLst>
              </p:nvPr>
            </p:nvGraphicFramePr>
            <p:xfrm>
              <a:off x="4623733" y="761954"/>
              <a:ext cx="4397809" cy="3835400"/>
            </p:xfrm>
            <a:graphic>
              <a:graphicData uri="http://schemas.openxmlformats.org/drawingml/2006/table">
                <a:tbl>
                  <a:tblPr/>
                  <a:tblGrid>
                    <a:gridCol w="476553"/>
                    <a:gridCol w="762000"/>
                    <a:gridCol w="863600"/>
                    <a:gridCol w="1028700"/>
                    <a:gridCol w="1266956"/>
                  </a:tblGrid>
                  <a:tr h="741266"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altLang="en-US" sz="2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</a:t>
                          </a:r>
                          <a:endParaRPr kumimoji="0" lang="en-US" altLang="en-US" sz="2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(km/h)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</a:t>
                          </a: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(h)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</a:t>
                          </a: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(km)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902771"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Dựđịnh</a:t>
                          </a:r>
                          <a:endParaRPr kumimoji="0" lang="en-US" altLang="en-US" sz="2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5"/>
                          <a:stretch>
                            <a:fillRect l="-208876" t="-86486" r="-124260" b="-2452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566640">
                    <a:tc rowSpan="3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T. </a:t>
                          </a:r>
                          <a:r>
                            <a:rPr kumimoji="0" lang="en-US" altLang="en-US" sz="22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endParaRPr kumimoji="0" lang="en-US" altLang="en-US" sz="2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</a:t>
                          </a: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5"/>
                          <a:stretch>
                            <a:fillRect l="-148592" t="-293617" r="-266901" b="-2861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5"/>
                          <a:stretch>
                            <a:fillRect l="-208876" t="-293617" r="-124260" b="-2861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5"/>
                          <a:stretch>
                            <a:fillRect l="-250962" t="-293617" r="-962" b="-286170"/>
                          </a:stretch>
                        </a:blipFill>
                      </a:tcPr>
                    </a:tc>
                  </a:tr>
                  <a:tr h="78097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Dừng</a:t>
                          </a:r>
                          <a:endParaRPr kumimoji="0" lang="en-US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5"/>
                          <a:stretch>
                            <a:fillRect l="-208876" t="-289063" r="-124260" b="-110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84374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CB</a:t>
                          </a: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0" name="Rectangle 29"/>
          <p:cNvSpPr/>
          <p:nvPr/>
        </p:nvSpPr>
        <p:spPr>
          <a:xfrm>
            <a:off x="66735" y="4590123"/>
            <a:ext cx="4272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………………………….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72000" y="4575618"/>
            <a:ext cx="4272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………………………….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452282" y="2420471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406588" y="2424954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411070" y="1716742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389094" y="2980766"/>
            <a:ext cx="820271" cy="67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380129" y="2420471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447287" y="1725451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357332" y="1734160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451640" y="3937429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413938" y="3946138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441550" y="3941784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804211" y="1734671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822140" y="2465295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969623" y="2456331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876364" y="2447366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835587" y="3030072"/>
            <a:ext cx="820271" cy="640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885457" y="1756442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958097" y="1739025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979869" y="3981483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839047" y="3977127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894167" y="3972773"/>
            <a:ext cx="820271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1685108" y="1737358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42902" y="1733003"/>
            <a:ext cx="422366" cy="474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615439" y="3927564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643050" y="3949335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644535" y="3958043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069872" y="1746066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81701" y="1728649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203472" y="3984169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122123" y="3966751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071357" y="3962397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1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6" grpId="0" animBg="1"/>
      <p:bldP spid="6" grpId="0" animBg="1"/>
      <p:bldP spid="7" grpId="0" animBg="1"/>
      <p:bldP spid="30" grpId="0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527837" y="520700"/>
            <a:ext cx="4616163" cy="6337300"/>
          </a:xfrm>
          <a:prstGeom prst="rect">
            <a:avLst/>
          </a:prstGeom>
          <a:solidFill>
            <a:srgbClr val="66FF99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520700"/>
            <a:ext cx="4527837" cy="6337300"/>
          </a:xfrm>
          <a:prstGeom prst="rect">
            <a:avLst/>
          </a:prstGeom>
          <a:solidFill>
            <a:srgbClr val="FFFF00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572000" cy="5207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ẨN TRỰC TIẾP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0"/>
            <a:ext cx="4572000" cy="5207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ẨN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Group 3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0726122"/>
                  </p:ext>
                </p:extLst>
              </p:nvPr>
            </p:nvGraphicFramePr>
            <p:xfrm>
              <a:off x="171147" y="1526740"/>
              <a:ext cx="4146853" cy="3835400"/>
            </p:xfrm>
            <a:graphic>
              <a:graphicData uri="http://schemas.openxmlformats.org/drawingml/2006/table">
                <a:tbl>
                  <a:tblPr/>
                  <a:tblGrid>
                    <a:gridCol w="47655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287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741266"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altLang="en-US" sz="2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</a:t>
                          </a: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(km/h)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</a:t>
                          </a: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(h)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</a:t>
                          </a: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(km)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02771"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Dựđịnh</a:t>
                          </a:r>
                          <a:endParaRPr kumimoji="0" lang="en-US" altLang="en-US" sz="2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i="1" dirty="0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48</m:t>
                                </m:r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en-US" sz="22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2200" i="1" dirty="0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66640">
                    <a:tc rowSpan="3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T. </a:t>
                          </a:r>
                          <a:r>
                            <a:rPr kumimoji="0" lang="en-US" altLang="en-US" sz="22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endParaRPr kumimoji="0" lang="en-US" altLang="en-US" sz="2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</a:t>
                          </a: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48</m:t>
                                </m:r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48</m:t>
                                </m:r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8097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Dừng</a:t>
                          </a:r>
                          <a:endParaRPr kumimoji="0" lang="en-US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84374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CB</a:t>
                          </a: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22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54</m:t>
                                </m:r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−48</m:t>
                                    </m:r>
                                  </m:num>
                                  <m:den>
                                    <m:r>
                                      <a:rPr lang="en-US" sz="2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220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altLang="en-US" sz="22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−48</m:t>
                                </m:r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Group 3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2640726122"/>
                  </p:ext>
                </p:extLst>
              </p:nvPr>
            </p:nvGraphicFramePr>
            <p:xfrm>
              <a:off x="171147" y="1526740"/>
              <a:ext cx="4146853" cy="3835400"/>
            </p:xfrm>
            <a:graphic>
              <a:graphicData uri="http://schemas.openxmlformats.org/drawingml/2006/table">
                <a:tbl>
                  <a:tblPr/>
                  <a:tblGrid>
                    <a:gridCol w="476553"/>
                    <a:gridCol w="762000"/>
                    <a:gridCol w="863600"/>
                    <a:gridCol w="1028700"/>
                    <a:gridCol w="1016000"/>
                  </a:tblGrid>
                  <a:tr h="741266"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altLang="en-US" sz="2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</a:t>
                          </a:r>
                          <a:endParaRPr kumimoji="0" lang="en-US" altLang="en-US" sz="2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(km/h)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</a:t>
                          </a: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(h)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</a:t>
                          </a: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(km)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902771"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Dựđịnh</a:t>
                          </a:r>
                          <a:endParaRPr kumimoji="0" lang="en-US" altLang="en-US" sz="2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2"/>
                          <a:stretch>
                            <a:fillRect l="-149296" t="-86486" r="-238028" b="-2445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2"/>
                          <a:stretch>
                            <a:fillRect l="-209467" t="-86486" r="-100000" b="-2445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2"/>
                          <a:stretch>
                            <a:fillRect l="-313174" t="-86486" r="-1198" b="-244595"/>
                          </a:stretch>
                        </a:blipFill>
                      </a:tcPr>
                    </a:tc>
                  </a:tr>
                  <a:tr h="566640">
                    <a:tc rowSpan="3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T. </a:t>
                          </a:r>
                          <a:r>
                            <a:rPr kumimoji="0" lang="en-US" altLang="en-US" sz="22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endParaRPr kumimoji="0" lang="en-US" altLang="en-US" sz="2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</a:t>
                          </a: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2"/>
                          <a:stretch>
                            <a:fillRect l="-149296" t="-296774" r="-238028" b="-2892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2"/>
                          <a:stretch>
                            <a:fillRect l="-209467" t="-296774" r="-100000" b="-2892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2"/>
                          <a:stretch>
                            <a:fillRect l="-313174" t="-296774" r="-1198" b="-289247"/>
                          </a:stretch>
                        </a:blipFill>
                      </a:tcPr>
                    </a:tc>
                  </a:tr>
                  <a:tr h="78097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Dừng</a:t>
                          </a:r>
                          <a:endParaRPr kumimoji="0" lang="en-US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2"/>
                          <a:stretch>
                            <a:fillRect l="-209467" t="-288281" r="-100000" b="-110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84374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CB</a:t>
                          </a: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2"/>
                          <a:stretch>
                            <a:fillRect l="-149296" t="-357554" r="-238028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2"/>
                          <a:stretch>
                            <a:fillRect l="-209467" t="-357554" r="-10000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2"/>
                          <a:stretch>
                            <a:fillRect l="-313174" t="-357554" r="-1198" b="-143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Group 3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3552009"/>
                  </p:ext>
                </p:extLst>
              </p:nvPr>
            </p:nvGraphicFramePr>
            <p:xfrm>
              <a:off x="4669991" y="1547249"/>
              <a:ext cx="4397809" cy="3835400"/>
            </p:xfrm>
            <a:graphic>
              <a:graphicData uri="http://schemas.openxmlformats.org/drawingml/2006/table">
                <a:tbl>
                  <a:tblPr/>
                  <a:tblGrid>
                    <a:gridCol w="47655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287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669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741266"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altLang="en-US" sz="2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</a:t>
                          </a: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(km/h)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</a:t>
                          </a: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(h)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</a:t>
                          </a: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(km)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02771"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Dựđịnh</a:t>
                          </a:r>
                          <a:endParaRPr kumimoji="0" lang="en-US" altLang="en-US" sz="2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i="1" dirty="0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48</m:t>
                                </m:r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i="1" dirty="0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2200" b="0" i="1" dirty="0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48</m:t>
                                </m:r>
                                <m:r>
                                  <a:rPr lang="en-US" altLang="en-US" sz="2200" b="0" i="1" dirty="0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66640">
                    <a:tc rowSpan="3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T. </a:t>
                          </a:r>
                          <a:r>
                            <a:rPr kumimoji="0" lang="en-US" altLang="en-US" sz="22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endParaRPr kumimoji="0" lang="en-US" altLang="en-US" sz="2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</a:t>
                          </a: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48</m:t>
                                </m:r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48</m:t>
                                </m:r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8097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Dừng</a:t>
                          </a:r>
                          <a:endParaRPr kumimoji="0" lang="en-US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84374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CB</a:t>
                          </a: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22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54</m:t>
                                </m:r>
                              </m:oMath>
                            </m:oMathPara>
                          </a14:m>
                          <a:endParaRPr lang="en-US" sz="220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2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54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1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7</m:t>
                                        </m:r>
                                      </m:num>
                                      <m:den>
                                        <m:r>
                                          <a:rPr lang="en-US" sz="1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Group 3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463552009"/>
                  </p:ext>
                </p:extLst>
              </p:nvPr>
            </p:nvGraphicFramePr>
            <p:xfrm>
              <a:off x="4669991" y="1547249"/>
              <a:ext cx="4397809" cy="3835400"/>
            </p:xfrm>
            <a:graphic>
              <a:graphicData uri="http://schemas.openxmlformats.org/drawingml/2006/table">
                <a:tbl>
                  <a:tblPr/>
                  <a:tblGrid>
                    <a:gridCol w="476553"/>
                    <a:gridCol w="762000"/>
                    <a:gridCol w="863600"/>
                    <a:gridCol w="1028700"/>
                    <a:gridCol w="1266956"/>
                  </a:tblGrid>
                  <a:tr h="741266"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altLang="en-US" sz="2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</a:t>
                          </a:r>
                          <a:endParaRPr kumimoji="0" lang="en-US" altLang="en-US" sz="2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(km/h)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</a:t>
                          </a: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(h)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</a:t>
                          </a: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(km)</a:t>
                          </a:r>
                        </a:p>
                      </a:txBody>
                      <a:tcPr marT="45726" marB="45726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902771"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Dựđịnh</a:t>
                          </a:r>
                          <a:endParaRPr kumimoji="0" lang="en-US" altLang="en-US" sz="2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49296" t="-86486" r="-266901" b="-2452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209467" t="-86486" r="-124260" b="-2452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251442" t="-86486" r="-962" b="-245270"/>
                          </a:stretch>
                        </a:blipFill>
                      </a:tcPr>
                    </a:tc>
                  </a:tr>
                  <a:tr h="566640">
                    <a:tc rowSpan="3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T. </a:t>
                          </a:r>
                          <a:r>
                            <a:rPr kumimoji="0" lang="en-US" altLang="en-US" sz="22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endParaRPr kumimoji="0" lang="en-US" altLang="en-US" sz="2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</a:t>
                          </a: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49296" t="-296774" r="-266901" b="-2903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209467" t="-296774" r="-124260" b="-2903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251442" t="-296774" r="-962" b="-290323"/>
                          </a:stretch>
                        </a:blipFill>
                      </a:tcPr>
                    </a:tc>
                  </a:tr>
                  <a:tr h="78097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Dừng</a:t>
                          </a:r>
                          <a:endParaRPr kumimoji="0" lang="en-US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209467" t="-288281" r="-124260" b="-110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84374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CB</a:t>
                          </a:r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49296" t="-357554" r="-266901" b="-2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209467" t="-357554" r="-124260" b="-2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6" marB="45726"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251442" t="-357554" r="-962" b="-215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4743147" y="5413964"/>
            <a:ext cx="30259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alt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140754" y="5390884"/>
            <a:ext cx="30259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alt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62946" y="5850229"/>
                <a:ext cx="2944268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−48</m:t>
                          </m:r>
                        </m:num>
                        <m:den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48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46" y="5850229"/>
                <a:ext cx="2944268" cy="7861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003037" y="5852549"/>
                <a:ext cx="3284361" cy="7916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48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=48+54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037" y="5852549"/>
                <a:ext cx="3284361" cy="79162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Down Arrow Callout 38"/>
          <p:cNvSpPr/>
          <p:nvPr/>
        </p:nvSpPr>
        <p:spPr>
          <a:xfrm>
            <a:off x="3262288" y="625475"/>
            <a:ext cx="1165225" cy="831850"/>
          </a:xfrm>
          <a:prstGeom prst="downArrowCallou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Down Arrow Callout 39"/>
          <p:cNvSpPr/>
          <p:nvPr/>
        </p:nvSpPr>
        <p:spPr>
          <a:xfrm>
            <a:off x="2101825" y="617537"/>
            <a:ext cx="1135063" cy="850900"/>
          </a:xfrm>
          <a:prstGeom prst="downArrowCallout">
            <a:avLst/>
          </a:prstGeom>
          <a:solidFill>
            <a:srgbClr val="66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Down Arrow Callout 40"/>
          <p:cNvSpPr/>
          <p:nvPr/>
        </p:nvSpPr>
        <p:spPr>
          <a:xfrm>
            <a:off x="6769100" y="649876"/>
            <a:ext cx="1071418" cy="831850"/>
          </a:xfrm>
          <a:prstGeom prst="downArrowCallou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Down Arrow Callout 41"/>
          <p:cNvSpPr/>
          <p:nvPr/>
        </p:nvSpPr>
        <p:spPr>
          <a:xfrm>
            <a:off x="7932737" y="653486"/>
            <a:ext cx="1135063" cy="850900"/>
          </a:xfrm>
          <a:prstGeom prst="downArrowCallout">
            <a:avLst/>
          </a:prstGeom>
          <a:solidFill>
            <a:srgbClr val="66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3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5" t="88462" r="1355" b="71"/>
          <a:stretch/>
        </p:blipFill>
        <p:spPr bwMode="auto">
          <a:xfrm>
            <a:off x="-107950" y="4056743"/>
            <a:ext cx="9398000" cy="28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ết quả hình ảnh cho lục bình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b="21137"/>
          <a:stretch/>
        </p:blipFill>
        <p:spPr bwMode="auto">
          <a:xfrm>
            <a:off x="469900" y="4966607"/>
            <a:ext cx="1725312" cy="10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9900" y="403136"/>
            <a:ext cx="8318500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chiếc ca nô chạy xuôi dòng từ bến A đến bến B mất 4 giờ và ngược dòng từ bến B về bến A mất 5 giờ. Tính vận tốc thực của ca nô, biết rằng vận tốc nước chảy là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km/h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Kết quả hình ảnh cho lục bình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b="21137"/>
          <a:stretch/>
        </p:blipFill>
        <p:spPr bwMode="auto">
          <a:xfrm>
            <a:off x="174024" y="3637643"/>
            <a:ext cx="2010376" cy="122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91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5139 C -0.00469 0.08635 0.08542 0.11343 0.19497 0.11343 C 0.30799 0.11343 0.39826 0.08635 0.39826 0.05139 C 0.39826 0.01644 0.48837 -0.01065 0.60139 -0.01065 C 0.71094 -0.01065 0.80122 0.01644 0.80122 0.05139 " pathEditMode="relative" rAng="0" ptsTypes="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9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5139 C -0.00468 0.08635 0.08542 0.11343 0.19497 0.11343 C 0.30799 0.11343 0.39827 0.08635 0.39827 0.05139 C 0.39827 0.01644 0.48837 -0.01065 0.60139 -0.01065 C 0.71094 -0.01065 0.80122 0.01644 0.80122 0.05139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9900" y="403136"/>
            <a:ext cx="8318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chiếc ca nô chạy xuôi dòng từ bến A đến bến B mất 4 giờ và ngược dòng từ bến B về bến A mất 5 giờ. Tính vận tốc thực của ca nô, biết rằng vận tốc nước chảy là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km/h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00390" y="3122314"/>
            <a:ext cx="6888867" cy="701120"/>
            <a:chOff x="837425" y="2309514"/>
            <a:chExt cx="7737953" cy="701120"/>
          </a:xfrm>
        </p:grpSpPr>
        <p:grpSp>
          <p:nvGrpSpPr>
            <p:cNvPr id="14" name="Group 13"/>
            <p:cNvGrpSpPr/>
            <p:nvPr/>
          </p:nvGrpSpPr>
          <p:grpSpPr>
            <a:xfrm>
              <a:off x="837425" y="2327276"/>
              <a:ext cx="7646104" cy="629873"/>
              <a:chOff x="852010" y="2078630"/>
              <a:chExt cx="7646104" cy="629873"/>
            </a:xfrm>
          </p:grpSpPr>
          <p:sp>
            <p:nvSpPr>
              <p:cNvPr id="5" name="Line 10"/>
              <p:cNvSpPr>
                <a:spLocks noChangeShapeType="1"/>
              </p:cNvSpPr>
              <p:nvPr/>
            </p:nvSpPr>
            <p:spPr bwMode="auto">
              <a:xfrm>
                <a:off x="1078139" y="2708503"/>
                <a:ext cx="7419975" cy="0"/>
              </a:xfrm>
              <a:prstGeom prst="line">
                <a:avLst/>
              </a:prstGeom>
              <a:ln w="28575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 Box 27"/>
              <p:cNvSpPr txBox="1">
                <a:spLocks noChangeArrowheads="1"/>
              </p:cNvSpPr>
              <p:nvPr/>
            </p:nvSpPr>
            <p:spPr bwMode="auto">
              <a:xfrm>
                <a:off x="852010" y="2078630"/>
                <a:ext cx="304800" cy="579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12" name="Oval 34"/>
            <p:cNvSpPr>
              <a:spLocks noChangeArrowheads="1"/>
            </p:cNvSpPr>
            <p:nvPr/>
          </p:nvSpPr>
          <p:spPr bwMode="auto">
            <a:xfrm>
              <a:off x="1007586" y="2918559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CC"/>
                </a:solidFill>
                <a:latin typeface=".VnTime" panose="020B7200000000000000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270578" y="2309514"/>
              <a:ext cx="304800" cy="690496"/>
              <a:chOff x="8285092" y="2062775"/>
              <a:chExt cx="304800" cy="690496"/>
            </a:xfrm>
          </p:grpSpPr>
          <p:sp>
            <p:nvSpPr>
              <p:cNvPr id="11" name="Text Box 28"/>
              <p:cNvSpPr txBox="1">
                <a:spLocks noChangeArrowheads="1"/>
              </p:cNvSpPr>
              <p:nvPr/>
            </p:nvSpPr>
            <p:spPr bwMode="auto">
              <a:xfrm>
                <a:off x="8285092" y="2062775"/>
                <a:ext cx="304800" cy="579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3" name="Oval 34"/>
              <p:cNvSpPr>
                <a:spLocks noChangeArrowheads="1"/>
              </p:cNvSpPr>
              <p:nvPr/>
            </p:nvSpPr>
            <p:spPr bwMode="auto">
              <a:xfrm>
                <a:off x="8437492" y="2661196"/>
                <a:ext cx="92075" cy="9207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CC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pic>
        <p:nvPicPr>
          <p:cNvPr id="5122" name="Picture 2" descr="Kết quả hình ảnh cho cano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34" y="3701752"/>
            <a:ext cx="1417213" cy="60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651879" y="2343420"/>
            <a:ext cx="2739665" cy="413182"/>
            <a:chOff x="1701706" y="2206171"/>
            <a:chExt cx="2739665" cy="413182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1701706" y="2619353"/>
              <a:ext cx="273966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887113" y="2206171"/>
              <a:ext cx="2409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Xuôi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endPara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54901" y="2667625"/>
            <a:ext cx="2739665" cy="413182"/>
            <a:chOff x="1701706" y="2206171"/>
            <a:chExt cx="2739665" cy="413182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1701706" y="2619353"/>
              <a:ext cx="2739665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887113" y="2206171"/>
              <a:ext cx="2409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vi-VN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ược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endPara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574312" y="2782120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giờ </a:t>
            </a:r>
            <a:endParaRPr lang="en-US" sz="2400" i="1" dirty="0"/>
          </a:p>
        </p:txBody>
      </p:sp>
      <p:sp>
        <p:nvSpPr>
          <p:cNvPr id="26" name="Rectangle 25"/>
          <p:cNvSpPr/>
          <p:nvPr/>
        </p:nvSpPr>
        <p:spPr>
          <a:xfrm>
            <a:off x="6552158" y="3090614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 </a:t>
            </a:r>
            <a:endParaRPr lang="en-US" sz="2400" i="1" dirty="0"/>
          </a:p>
        </p:txBody>
      </p:sp>
      <p:pic>
        <p:nvPicPr>
          <p:cNvPr id="27" name="Picture 2" descr="Kết quả hình ảnh cho cano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6945" y="3719514"/>
            <a:ext cx="1417213" cy="60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34"/>
          <p:cNvSpPr txBox="1">
            <a:spLocks noChangeArrowheads="1"/>
          </p:cNvSpPr>
          <p:nvPr/>
        </p:nvSpPr>
        <p:spPr bwMode="auto">
          <a:xfrm>
            <a:off x="287337" y="4717452"/>
            <a:ext cx="88566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2400" u="sng" dirty="0">
                <a:latin typeface="+mj-lt"/>
              </a:rPr>
              <a:t>Chú ý:</a:t>
            </a:r>
            <a:r>
              <a:rPr lang="vi-VN" sz="2400" dirty="0">
                <a:latin typeface="+mj-lt"/>
              </a:rPr>
              <a:t> Đối với chuyển động trên sông (biển) có dòng nước chảy </a:t>
            </a:r>
            <a:r>
              <a:rPr lang="vi-VN" sz="2400" dirty="0" smtClean="0">
                <a:latin typeface="+mj-lt"/>
              </a:rPr>
              <a:t>thì</a:t>
            </a:r>
            <a:r>
              <a:rPr lang="en-US" sz="2400" dirty="0" smtClean="0">
                <a:latin typeface="+mj-lt"/>
              </a:rPr>
              <a:t>:</a:t>
            </a:r>
            <a:endParaRPr lang="vi-VN" sz="2400" dirty="0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40201" y="5999191"/>
            <a:ext cx="588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Vận tốc </a:t>
            </a:r>
            <a:r>
              <a:rPr lang="vi-VN" sz="2400" baseline="-25000" dirty="0">
                <a:latin typeface="+mj-lt"/>
              </a:rPr>
              <a:t>ngược</a:t>
            </a:r>
            <a:r>
              <a:rPr lang="vi-VN" sz="2400" dirty="0">
                <a:latin typeface="+mj-lt"/>
              </a:rPr>
              <a:t> = Vận tốc </a:t>
            </a:r>
            <a:r>
              <a:rPr lang="vi-VN" sz="2400" baseline="-25000" dirty="0">
                <a:latin typeface="+mj-lt"/>
              </a:rPr>
              <a:t>thực</a:t>
            </a:r>
            <a:r>
              <a:rPr lang="vi-VN" sz="2400" dirty="0">
                <a:latin typeface="+mj-lt"/>
              </a:rPr>
              <a:t> – Vận tốc </a:t>
            </a:r>
            <a:r>
              <a:rPr lang="vi-VN" sz="2400" baseline="-25000" dirty="0">
                <a:latin typeface="+mj-lt"/>
              </a:rPr>
              <a:t>dòng</a:t>
            </a:r>
            <a:r>
              <a:rPr lang="vi-VN" sz="2400" dirty="0">
                <a:latin typeface="+mj-lt"/>
              </a:rPr>
              <a:t> </a:t>
            </a:r>
            <a:r>
              <a:rPr lang="vi-VN" sz="2400" baseline="-25000" dirty="0">
                <a:latin typeface="+mj-lt"/>
              </a:rPr>
              <a:t>nước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01706" y="5314993"/>
            <a:ext cx="5653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+mj-lt"/>
              </a:rPr>
              <a:t> Vận tốc </a:t>
            </a:r>
            <a:r>
              <a:rPr lang="vi-VN" sz="2400" baseline="-25000" dirty="0">
                <a:latin typeface="+mj-lt"/>
              </a:rPr>
              <a:t>xuôi</a:t>
            </a:r>
            <a:r>
              <a:rPr lang="vi-VN" sz="2400" dirty="0">
                <a:latin typeface="+mj-lt"/>
              </a:rPr>
              <a:t> = Vận tốc </a:t>
            </a:r>
            <a:r>
              <a:rPr lang="vi-VN" sz="2400" baseline="-25000" dirty="0">
                <a:latin typeface="+mj-lt"/>
              </a:rPr>
              <a:t>thực</a:t>
            </a:r>
            <a:r>
              <a:rPr lang="vi-VN" sz="2400" dirty="0">
                <a:latin typeface="+mj-lt"/>
              </a:rPr>
              <a:t> + Vận tốc </a:t>
            </a:r>
            <a:r>
              <a:rPr lang="vi-VN" sz="2400" baseline="-25000" dirty="0">
                <a:latin typeface="+mj-lt"/>
              </a:rPr>
              <a:t>dòng</a:t>
            </a:r>
            <a:r>
              <a:rPr lang="vi-VN" sz="2400" dirty="0">
                <a:latin typeface="+mj-lt"/>
              </a:rPr>
              <a:t> </a:t>
            </a:r>
            <a:r>
              <a:rPr lang="vi-VN" sz="2400" baseline="-25000" dirty="0">
                <a:latin typeface="+mj-lt"/>
              </a:rPr>
              <a:t>nước</a:t>
            </a:r>
            <a:endParaRPr lang="vi-VN" sz="2400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06359" y="3646216"/>
            <a:ext cx="3818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tốc nước chảy là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km/h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72864 -0.002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2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72847 -0.00254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6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8" grpId="0"/>
      <p:bldP spid="30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1362" y="1017313"/>
            <a:ext cx="6750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+mj-lt"/>
              </a:rPr>
              <a:t> Vận tốc </a:t>
            </a:r>
            <a:r>
              <a:rPr lang="vi-VN" sz="2400" b="1" baseline="-25000" dirty="0">
                <a:latin typeface="+mj-lt"/>
              </a:rPr>
              <a:t>xuôi</a:t>
            </a:r>
            <a:r>
              <a:rPr lang="vi-VN" sz="2400" b="1" dirty="0">
                <a:latin typeface="+mj-lt"/>
              </a:rPr>
              <a:t> = Vận tốc </a:t>
            </a:r>
            <a:r>
              <a:rPr lang="vi-VN" sz="2400" b="1" baseline="-25000" dirty="0">
                <a:latin typeface="+mj-lt"/>
              </a:rPr>
              <a:t>thực</a:t>
            </a:r>
            <a:r>
              <a:rPr lang="vi-VN" sz="2400" b="1" dirty="0">
                <a:latin typeface="+mj-lt"/>
              </a:rPr>
              <a:t> + Vận tốc </a:t>
            </a:r>
            <a:r>
              <a:rPr lang="vi-VN" sz="2400" b="1" baseline="-25000" dirty="0">
                <a:latin typeface="+mj-lt"/>
              </a:rPr>
              <a:t>dòng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baseline="-25000" dirty="0">
                <a:latin typeface="+mj-lt"/>
              </a:rPr>
              <a:t>nước</a:t>
            </a:r>
            <a:endParaRPr lang="vi-VN" sz="24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0745" y="3295180"/>
            <a:ext cx="67201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+mj-lt"/>
              </a:rPr>
              <a:t>Vận tốc </a:t>
            </a:r>
            <a:r>
              <a:rPr lang="vi-VN" sz="2400" b="1" baseline="-25000" dirty="0">
                <a:latin typeface="+mj-lt"/>
              </a:rPr>
              <a:t>ngược</a:t>
            </a:r>
            <a:r>
              <a:rPr lang="vi-VN" sz="2400" b="1" dirty="0">
                <a:latin typeface="+mj-lt"/>
              </a:rPr>
              <a:t> = Vận tốc </a:t>
            </a:r>
            <a:r>
              <a:rPr lang="vi-VN" sz="2400" b="1" baseline="-25000" dirty="0">
                <a:latin typeface="+mj-lt"/>
              </a:rPr>
              <a:t>thực</a:t>
            </a:r>
            <a:r>
              <a:rPr lang="vi-VN" sz="2400" b="1" dirty="0">
                <a:latin typeface="+mj-lt"/>
              </a:rPr>
              <a:t> – Vận tốc </a:t>
            </a:r>
            <a:r>
              <a:rPr lang="vi-VN" sz="2400" b="1" baseline="-25000" dirty="0">
                <a:latin typeface="+mj-lt"/>
              </a:rPr>
              <a:t>dòng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baseline="-25000" dirty="0">
                <a:latin typeface="+mj-lt"/>
              </a:rPr>
              <a:t>nước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6213" y="1692227"/>
            <a:ext cx="7217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+mj-lt"/>
              </a:rPr>
              <a:t> Vận tốc </a:t>
            </a:r>
            <a:r>
              <a:rPr lang="vi-VN" sz="2400" b="1" baseline="-25000" dirty="0">
                <a:latin typeface="+mj-lt"/>
              </a:rPr>
              <a:t>xuôi</a:t>
            </a:r>
            <a:r>
              <a:rPr lang="vi-VN" sz="2400" b="1" dirty="0">
                <a:latin typeface="+mj-lt"/>
              </a:rPr>
              <a:t> = Vận tốc </a:t>
            </a:r>
            <a:r>
              <a:rPr lang="en-US" sz="2400" b="1" baseline="-25000" dirty="0" err="1" smtClean="0">
                <a:latin typeface="Times New Roman" pitchFamily="18" charset="0"/>
                <a:cs typeface="Times New Roman" pitchFamily="18" charset="0"/>
              </a:rPr>
              <a:t>ngược</a:t>
            </a:r>
            <a:r>
              <a:rPr lang="vi-VN" sz="2400" b="1" dirty="0" smtClean="0">
                <a:latin typeface="+mj-lt"/>
              </a:rPr>
              <a:t> </a:t>
            </a:r>
            <a:r>
              <a:rPr lang="vi-VN" sz="2400" b="1" dirty="0">
                <a:latin typeface="+mj-lt"/>
              </a:rPr>
              <a:t>+ </a:t>
            </a:r>
            <a:r>
              <a:rPr lang="en-US" sz="2400" b="1" dirty="0" smtClean="0">
                <a:latin typeface="+mj-lt"/>
              </a:rPr>
              <a:t>2 </a:t>
            </a:r>
            <a:r>
              <a:rPr lang="vi-VN" sz="2400" b="1" dirty="0" smtClean="0">
                <a:latin typeface="+mj-lt"/>
              </a:rPr>
              <a:t>Vận </a:t>
            </a:r>
            <a:r>
              <a:rPr lang="vi-VN" sz="2400" b="1" dirty="0">
                <a:latin typeface="+mj-lt"/>
              </a:rPr>
              <a:t>tốc </a:t>
            </a:r>
            <a:r>
              <a:rPr lang="vi-VN" sz="2400" b="1" baseline="-25000" dirty="0">
                <a:latin typeface="+mj-lt"/>
              </a:rPr>
              <a:t>dòng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baseline="-25000" dirty="0">
                <a:latin typeface="+mj-lt"/>
              </a:rPr>
              <a:t>nước</a:t>
            </a:r>
            <a:endParaRPr lang="vi-VN" sz="2400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5597" y="3891722"/>
            <a:ext cx="67201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+mj-lt"/>
              </a:rPr>
              <a:t>Vận tốc </a:t>
            </a:r>
            <a:r>
              <a:rPr lang="vi-VN" sz="2400" b="1" baseline="-25000" dirty="0">
                <a:latin typeface="+mj-lt"/>
              </a:rPr>
              <a:t>ngược</a:t>
            </a:r>
            <a:r>
              <a:rPr lang="vi-VN" sz="2400" b="1" dirty="0">
                <a:latin typeface="+mj-lt"/>
              </a:rPr>
              <a:t> = Vận tốc </a:t>
            </a:r>
            <a:r>
              <a:rPr lang="en-US" sz="2400" b="1" baseline="-25000" dirty="0" err="1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vi-VN" sz="2400" b="1" dirty="0" smtClean="0">
                <a:latin typeface="+mj-lt"/>
              </a:rPr>
              <a:t> </a:t>
            </a:r>
            <a:r>
              <a:rPr lang="vi-VN" sz="2400" b="1" dirty="0">
                <a:latin typeface="+mj-lt"/>
              </a:rPr>
              <a:t>– </a:t>
            </a:r>
            <a:r>
              <a:rPr lang="en-US" sz="2400" b="1" dirty="0" smtClean="0">
                <a:latin typeface="+mj-lt"/>
              </a:rPr>
              <a:t>2</a:t>
            </a:r>
            <a:r>
              <a:rPr lang="vi-VN" sz="2400" b="1" dirty="0" smtClean="0">
                <a:latin typeface="+mj-lt"/>
              </a:rPr>
              <a:t>Vận </a:t>
            </a:r>
            <a:r>
              <a:rPr lang="vi-VN" sz="2400" b="1" dirty="0">
                <a:latin typeface="+mj-lt"/>
              </a:rPr>
              <a:t>tốc </a:t>
            </a:r>
            <a:r>
              <a:rPr lang="vi-VN" sz="2400" b="1" baseline="-25000" dirty="0">
                <a:latin typeface="+mj-lt"/>
              </a:rPr>
              <a:t>dòng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baseline="-25000" dirty="0">
                <a:latin typeface="+mj-lt"/>
              </a:rPr>
              <a:t>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9057" y="1411624"/>
            <a:ext cx="7007767" cy="854784"/>
            <a:chOff x="837425" y="2309514"/>
            <a:chExt cx="7737953" cy="701120"/>
          </a:xfrm>
        </p:grpSpPr>
        <p:grpSp>
          <p:nvGrpSpPr>
            <p:cNvPr id="14" name="Group 13"/>
            <p:cNvGrpSpPr/>
            <p:nvPr/>
          </p:nvGrpSpPr>
          <p:grpSpPr>
            <a:xfrm>
              <a:off x="837425" y="2327276"/>
              <a:ext cx="7646104" cy="629873"/>
              <a:chOff x="852010" y="2078630"/>
              <a:chExt cx="7646104" cy="629873"/>
            </a:xfrm>
          </p:grpSpPr>
          <p:sp>
            <p:nvSpPr>
              <p:cNvPr id="5" name="Line 10"/>
              <p:cNvSpPr>
                <a:spLocks noChangeShapeType="1"/>
              </p:cNvSpPr>
              <p:nvPr/>
            </p:nvSpPr>
            <p:spPr bwMode="auto">
              <a:xfrm>
                <a:off x="1078139" y="2708503"/>
                <a:ext cx="7419975" cy="0"/>
              </a:xfrm>
              <a:prstGeom prst="line">
                <a:avLst/>
              </a:prstGeom>
              <a:ln w="28575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 Box 27"/>
              <p:cNvSpPr txBox="1">
                <a:spLocks noChangeArrowheads="1"/>
              </p:cNvSpPr>
              <p:nvPr/>
            </p:nvSpPr>
            <p:spPr bwMode="auto">
              <a:xfrm>
                <a:off x="852010" y="2078630"/>
                <a:ext cx="304800" cy="579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12" name="Oval 34"/>
            <p:cNvSpPr>
              <a:spLocks noChangeArrowheads="1"/>
            </p:cNvSpPr>
            <p:nvPr/>
          </p:nvSpPr>
          <p:spPr bwMode="auto">
            <a:xfrm>
              <a:off x="1007586" y="2918559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CC"/>
                </a:solidFill>
                <a:latin typeface=".VnTime" panose="020B7200000000000000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270578" y="2309514"/>
              <a:ext cx="304800" cy="690496"/>
              <a:chOff x="8285092" y="2062775"/>
              <a:chExt cx="304800" cy="690496"/>
            </a:xfrm>
          </p:grpSpPr>
          <p:sp>
            <p:nvSpPr>
              <p:cNvPr id="11" name="Text Box 28"/>
              <p:cNvSpPr txBox="1">
                <a:spLocks noChangeArrowheads="1"/>
              </p:cNvSpPr>
              <p:nvPr/>
            </p:nvSpPr>
            <p:spPr bwMode="auto">
              <a:xfrm>
                <a:off x="8285092" y="2062775"/>
                <a:ext cx="304800" cy="579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3" name="Oval 34"/>
              <p:cNvSpPr>
                <a:spLocks noChangeArrowheads="1"/>
              </p:cNvSpPr>
              <p:nvPr/>
            </p:nvSpPr>
            <p:spPr bwMode="auto">
              <a:xfrm>
                <a:off x="8437492" y="2661196"/>
                <a:ext cx="92075" cy="9207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CC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pic>
        <p:nvPicPr>
          <p:cNvPr id="5122" name="Picture 2" descr="Kết quả hình ảnh cho cano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01" y="1991062"/>
            <a:ext cx="1727823" cy="74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680546" y="632729"/>
            <a:ext cx="2786951" cy="503739"/>
            <a:chOff x="1701706" y="2206171"/>
            <a:chExt cx="2739665" cy="413182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1701706" y="2619353"/>
              <a:ext cx="273966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887113" y="2206171"/>
              <a:ext cx="2409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Xuôi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endPara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83568" y="956934"/>
            <a:ext cx="2786951" cy="503739"/>
            <a:chOff x="1701706" y="2206171"/>
            <a:chExt cx="2739665" cy="413182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1701706" y="2619353"/>
              <a:ext cx="2739665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887113" y="2206171"/>
              <a:ext cx="2409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vi-VN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ược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endPara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602979" y="1071430"/>
            <a:ext cx="910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giờ </a:t>
            </a:r>
            <a:endParaRPr lang="en-US" sz="2400" i="1" dirty="0"/>
          </a:p>
        </p:txBody>
      </p:sp>
      <p:sp>
        <p:nvSpPr>
          <p:cNvPr id="26" name="Rectangle 25"/>
          <p:cNvSpPr/>
          <p:nvPr/>
        </p:nvSpPr>
        <p:spPr>
          <a:xfrm>
            <a:off x="6580825" y="1379924"/>
            <a:ext cx="910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 </a:t>
            </a:r>
            <a:endParaRPr lang="en-US" sz="2400" i="1" dirty="0"/>
          </a:p>
        </p:txBody>
      </p:sp>
      <p:pic>
        <p:nvPicPr>
          <p:cNvPr id="27" name="Picture 2" descr="Kết quả hình ảnh cho cano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55611" y="2008824"/>
            <a:ext cx="1727823" cy="74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3172298"/>
                  </p:ext>
                </p:extLst>
              </p:nvPr>
            </p:nvGraphicFramePr>
            <p:xfrm>
              <a:off x="813225" y="3878280"/>
              <a:ext cx="6544830" cy="179250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7283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618969"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𝑣</m:t>
                                </m:r>
                                <m:r>
                                  <a:rPr lang="en-US" sz="2400" i="1" baseline="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𝑘𝑚</m:t>
                                </m:r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2400" i="1" baseline="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𝑘𝑚</m:t>
                                </m:r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86766">
                    <a:tc>
                      <a:txBody>
                        <a:bodyPr/>
                        <a:lstStyle/>
                        <a:p>
                          <a:r>
                            <a:rPr lang="en-US" sz="24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Xuôidòng</a:t>
                          </a:r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86766">
                    <a:tc>
                      <a:txBody>
                        <a:bodyPr/>
                        <a:lstStyle/>
                        <a:p>
                          <a:r>
                            <a:rPr lang="en-US" sz="2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Ng</a:t>
                          </a:r>
                          <a:r>
                            <a:rPr lang="vi-VN" sz="2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ược</a:t>
                          </a:r>
                          <a:r>
                            <a:rPr lang="en-US" sz="24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dòng</a:t>
                          </a:r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2123172298"/>
                  </p:ext>
                </p:extLst>
              </p:nvPr>
            </p:nvGraphicFramePr>
            <p:xfrm>
              <a:off x="813225" y="3878280"/>
              <a:ext cx="6544830" cy="179250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72830"/>
                    <a:gridCol w="1524000"/>
                    <a:gridCol w="1524000"/>
                    <a:gridCol w="1524000"/>
                  </a:tblGrid>
                  <a:tr h="618969"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30000" t="-980" r="-201200" b="-19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29084" t="-980" r="-100398" b="-19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330400" t="-980" r="-800" b="-191176"/>
                          </a:stretch>
                        </a:blipFill>
                      </a:tcPr>
                    </a:tc>
                  </a:tr>
                  <a:tr h="586766">
                    <a:tc>
                      <a:txBody>
                        <a:bodyPr/>
                        <a:lstStyle/>
                        <a:p>
                          <a:r>
                            <a:rPr lang="en-US" sz="24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Xuôidòng</a:t>
                          </a:r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586766">
                    <a:tc>
                      <a:txBody>
                        <a:bodyPr/>
                        <a:lstStyle/>
                        <a:p>
                          <a:r>
                            <a:rPr lang="en-US" sz="2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Ng</a:t>
                          </a:r>
                          <a:r>
                            <a:rPr lang="vi-VN" sz="2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ược</a:t>
                          </a:r>
                          <a:r>
                            <a:rPr lang="en-US" sz="24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dòng</a:t>
                          </a:r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4"/>
              <p:cNvSpPr txBox="1">
                <a:spLocks noChangeArrowheads="1"/>
              </p:cNvSpPr>
              <p:nvPr/>
            </p:nvSpPr>
            <p:spPr bwMode="auto">
              <a:xfrm>
                <a:off x="662338" y="3074273"/>
                <a:ext cx="533759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alt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𝒌𝒎</m:t>
                    </m:r>
                    <m:r>
                      <a:rPr lang="en-US" alt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𝒉</m:t>
                    </m:r>
                    <m:r>
                      <a:rPr lang="en-US" alt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làvậntốcthựccủa</a:t>
                </a:r>
                <a:r>
                  <a:rPr lang="en-US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 </a:t>
                </a:r>
                <a:r>
                  <a:rPr lang="en-US" altLang="en-US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</a:t>
                </a:r>
                <a:r>
                  <a:rPr lang="en-US" alt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alt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338" y="3074273"/>
                <a:ext cx="5337599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829" t="-10526" r="-1600" b="-289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4"/>
              <p:cNvSpPr txBox="1">
                <a:spLocks noChangeArrowheads="1"/>
              </p:cNvSpPr>
              <p:nvPr/>
            </p:nvSpPr>
            <p:spPr bwMode="auto">
              <a:xfrm>
                <a:off x="6029602" y="3074272"/>
                <a:ext cx="263423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 </a:t>
                </a:r>
                <a:r>
                  <a:rPr lang="en-US" altLang="en-US" sz="24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 </m:t>
                    </m:r>
                    <m:r>
                      <a:rPr lang="en-US" altLang="en-US" sz="24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altLang="en-US" sz="24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altLang="en-US" sz="24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vi-VN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9602" y="3074272"/>
                <a:ext cx="2634233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3472" t="-10526" b="-289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006359" y="2078656"/>
            <a:ext cx="3818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tốc nước chảy là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km/h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103705" y="4550951"/>
                <a:ext cx="9819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705" y="4550951"/>
                <a:ext cx="981935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3103704" y="5110866"/>
                <a:ext cx="9819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704" y="5110866"/>
                <a:ext cx="981935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4703939" y="4550951"/>
                <a:ext cx="4235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939" y="4550951"/>
                <a:ext cx="423514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4703939" y="5124125"/>
                <a:ext cx="4235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939" y="5124125"/>
                <a:ext cx="423514" cy="4616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5957940" y="4555300"/>
                <a:ext cx="13887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4(</m:t>
                      </m:r>
                      <m:r>
                        <a:rPr lang="en-US" alt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+2)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940" y="4555300"/>
                <a:ext cx="1388778" cy="461665"/>
              </a:xfrm>
              <a:prstGeom prst="rect">
                <a:avLst/>
              </a:prstGeom>
              <a:blipFill rotWithShape="0">
                <a:blip r:embed="rId11"/>
                <a:stretch>
                  <a:fillRect r="-131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5969277" y="5124125"/>
                <a:ext cx="13887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5(</m:t>
                      </m:r>
                      <m:r>
                        <a:rPr lang="en-US" alt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−2)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277" y="5124125"/>
                <a:ext cx="1388778" cy="461665"/>
              </a:xfrm>
              <a:prstGeom prst="rect">
                <a:avLst/>
              </a:prstGeom>
              <a:blipFill rotWithShape="0">
                <a:blip r:embed="rId12"/>
                <a:stretch>
                  <a:fillRect r="-1316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6"/>
              <p:cNvSpPr txBox="1">
                <a:spLocks noChangeArrowheads="1"/>
              </p:cNvSpPr>
              <p:nvPr/>
            </p:nvSpPr>
            <p:spPr bwMode="auto">
              <a:xfrm>
                <a:off x="728411" y="5863914"/>
                <a:ext cx="680963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vi-VN" alt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</a:t>
                </a: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 </a:t>
                </a:r>
                <a:r>
                  <a:rPr lang="en-US" altLang="en-US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alt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d>
                      <m:dPr>
                        <m:ctrlPr>
                          <a:rPr lang="en-US" alt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alt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alt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alt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411" y="5863914"/>
                <a:ext cx="6809634" cy="584775"/>
              </a:xfrm>
              <a:prstGeom prst="rect">
                <a:avLst/>
              </a:prstGeom>
              <a:blipFill rotWithShape="0">
                <a:blip r:embed="rId13"/>
                <a:stretch>
                  <a:fillRect l="-2236" t="-14583" b="-322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137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350" y="19050"/>
            <a:ext cx="506095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94945" y="270895"/>
            <a:ext cx="4709160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ts val="0"/>
              </a:spcBef>
            </a:pP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370.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-6350" y="2895150"/>
            <a:ext cx="5060950" cy="83099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24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 các đáp án đúng trong các câu hỏi sau để hoàn thành bài giải</a:t>
            </a:r>
            <a:endParaRPr lang="en-US" sz="2400" dirty="0" err="1" smtClean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100" y="3737729"/>
                <a:ext cx="5022850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 1: </a:t>
                </a:r>
                <a:r>
                  <a:rPr lang="en-US" sz="22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Gọichữsốhàngchụccủasốcầntìmlà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2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Điềukiệnđúngnhấtcủa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en-US" sz="2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≥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≥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∈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ℕ</m:t>
                    </m:r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	C.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&gt;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∈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ℕ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	D.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9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∈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ℕ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3737729"/>
                <a:ext cx="5022850" cy="3139321"/>
              </a:xfrm>
              <a:prstGeom prst="rect">
                <a:avLst/>
              </a:prstGeom>
              <a:blipFill rotWithShape="0">
                <a:blip r:embed="rId4"/>
                <a:stretch>
                  <a:fillRect l="-1578" b="-1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060950" y="567992"/>
                <a:ext cx="4083050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chữsốhàngchụccủasốcầntìmlà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Điềukiện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9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∈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ℕ</m:t>
                    </m:r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950" y="567992"/>
                <a:ext cx="4083050" cy="1107996"/>
              </a:xfrm>
              <a:prstGeom prst="rect">
                <a:avLst/>
              </a:prstGeom>
              <a:blipFill rotWithShape="0">
                <a:blip r:embed="rId5"/>
                <a:stretch>
                  <a:fillRect l="-1940" t="-3846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060950" y="-10549"/>
            <a:ext cx="4083050" cy="54198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1"/>
          <p:cNvSpPr/>
          <p:nvPr/>
        </p:nvSpPr>
        <p:spPr>
          <a:xfrm>
            <a:off x="670821" y="6406017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D2" descr="Kết quả hình ảnh cho đúng sai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721" y="6367917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3"/>
          <p:cNvSpPr/>
          <p:nvPr/>
        </p:nvSpPr>
        <p:spPr>
          <a:xfrm>
            <a:off x="670821" y="5934589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658915" y="5917127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3"/>
          <p:cNvSpPr/>
          <p:nvPr/>
        </p:nvSpPr>
        <p:spPr>
          <a:xfrm>
            <a:off x="670821" y="5483724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658915" y="5466262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3"/>
          <p:cNvSpPr/>
          <p:nvPr/>
        </p:nvSpPr>
        <p:spPr>
          <a:xfrm>
            <a:off x="670821" y="4982722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658915" y="4965260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5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 animBg="1"/>
      <p:bldP spid="6" grpId="0" animBg="1"/>
      <p:bldP spid="10" grpId="0" animBg="1"/>
      <p:bldP spid="11" grpId="0" animBg="1"/>
      <p:bldP spid="13" grpId="0" animBg="1"/>
      <p:bldP spid="18" grpId="0" animBg="1"/>
      <p:bldP spid="18" grpId="1" animBg="1"/>
      <p:bldP spid="15" grpId="0" animBg="1"/>
      <p:bldP spid="15" grpId="1" animBg="1"/>
      <p:bldP spid="17" grpId="0" animBg="1"/>
      <p:bldP spid="1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3448594" y="225401"/>
            <a:ext cx="5695406" cy="2067614"/>
            <a:chOff x="3448594" y="225401"/>
            <a:chExt cx="5695406" cy="2067614"/>
          </a:xfrm>
        </p:grpSpPr>
        <p:grpSp>
          <p:nvGrpSpPr>
            <p:cNvPr id="14" name="Group 21"/>
            <p:cNvGrpSpPr/>
            <p:nvPr/>
          </p:nvGrpSpPr>
          <p:grpSpPr>
            <a:xfrm>
              <a:off x="6766562" y="225401"/>
              <a:ext cx="2081064" cy="623685"/>
              <a:chOff x="1701707" y="1997158"/>
              <a:chExt cx="2610911" cy="623685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rot="10800000">
                <a:off x="1701707" y="2619353"/>
                <a:ext cx="2212474" cy="1490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903502" y="1997158"/>
                <a:ext cx="24091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</a:t>
                </a:r>
                <a:r>
                  <a:rPr lang="vi-VN" sz="20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ược</a:t>
                </a:r>
                <a:r>
                  <a: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endParaRPr lang="en-U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153994" y="266966"/>
              <a:ext cx="4463091" cy="1039042"/>
              <a:chOff x="1562979" y="632730"/>
              <a:chExt cx="5636409" cy="1039042"/>
            </a:xfrm>
          </p:grpSpPr>
          <p:grpSp>
            <p:nvGrpSpPr>
              <p:cNvPr id="9" name="Group 19"/>
              <p:cNvGrpSpPr/>
              <p:nvPr/>
            </p:nvGrpSpPr>
            <p:grpSpPr>
              <a:xfrm>
                <a:off x="1562979" y="632730"/>
                <a:ext cx="2293076" cy="413182"/>
                <a:chOff x="1701706" y="2206171"/>
                <a:chExt cx="2293076" cy="413182"/>
              </a:xfrm>
            </p:grpSpPr>
            <p:cxnSp>
              <p:nvCxnSpPr>
                <p:cNvPr id="18" name="Straight Arrow Connector 17"/>
                <p:cNvCxnSpPr/>
                <p:nvPr/>
              </p:nvCxnSpPr>
              <p:spPr>
                <a:xfrm flipV="1">
                  <a:off x="1701706" y="2618470"/>
                  <a:ext cx="2293076" cy="88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/>
                <p:cNvSpPr txBox="1"/>
                <p:nvPr/>
              </p:nvSpPr>
              <p:spPr>
                <a:xfrm>
                  <a:off x="1887114" y="2206171"/>
                  <a:ext cx="20086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i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Xuôi</a:t>
                  </a:r>
                  <a:r>
                    <a:rPr lang="en-US" sz="2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b="1" i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dòng</a:t>
                  </a:r>
                  <a:endPara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2485412" y="1071430"/>
                <a:ext cx="11320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giờ </a:t>
                </a:r>
                <a:endParaRPr lang="en-US" sz="2400" b="1" i="1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067331" y="1210107"/>
                <a:ext cx="11320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vi-VN" sz="24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 </a:t>
                </a:r>
                <a:endParaRPr lang="en-US" sz="2400" b="1" i="1" dirty="0"/>
              </a:p>
            </p:txBody>
          </p:sp>
        </p:grpSp>
        <p:pic>
          <p:nvPicPr>
            <p:cNvPr id="27" name="Picture 2" descr="Kết quả hình ảnh cho cano 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26787" y="1616938"/>
              <a:ext cx="1417213" cy="6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oup 45"/>
            <p:cNvGrpSpPr/>
            <p:nvPr/>
          </p:nvGrpSpPr>
          <p:grpSpPr>
            <a:xfrm>
              <a:off x="3448594" y="1006671"/>
              <a:ext cx="5133703" cy="1286344"/>
              <a:chOff x="876134" y="1411624"/>
              <a:chExt cx="7424223" cy="1286344"/>
            </a:xfrm>
          </p:grpSpPr>
          <p:grpSp>
            <p:nvGrpSpPr>
              <p:cNvPr id="2" name="Group 15"/>
              <p:cNvGrpSpPr/>
              <p:nvPr/>
            </p:nvGrpSpPr>
            <p:grpSpPr>
              <a:xfrm>
                <a:off x="1411490" y="1411624"/>
                <a:ext cx="6888867" cy="701120"/>
                <a:chOff x="837425" y="2309514"/>
                <a:chExt cx="7737953" cy="701120"/>
              </a:xfrm>
            </p:grpSpPr>
            <p:grpSp>
              <p:nvGrpSpPr>
                <p:cNvPr id="7" name="Group 13"/>
                <p:cNvGrpSpPr/>
                <p:nvPr/>
              </p:nvGrpSpPr>
              <p:grpSpPr>
                <a:xfrm>
                  <a:off x="837425" y="2327276"/>
                  <a:ext cx="7646104" cy="629873"/>
                  <a:chOff x="852010" y="2078630"/>
                  <a:chExt cx="7646104" cy="629873"/>
                </a:xfrm>
              </p:grpSpPr>
              <p:sp>
                <p:nvSpPr>
                  <p:cNvPr id="5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078139" y="2708503"/>
                    <a:ext cx="7419975" cy="0"/>
                  </a:xfrm>
                  <a:prstGeom prst="line">
                    <a:avLst/>
                  </a:prstGeom>
                  <a:ln w="28575"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2010" y="2078630"/>
                    <a:ext cx="304800" cy="5794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12" name="Oval 34"/>
                <p:cNvSpPr>
                  <a:spLocks noChangeArrowheads="1"/>
                </p:cNvSpPr>
                <p:nvPr/>
              </p:nvSpPr>
              <p:spPr bwMode="auto">
                <a:xfrm>
                  <a:off x="1007586" y="2918559"/>
                  <a:ext cx="92075" cy="9207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CC"/>
                    </a:solidFill>
                    <a:latin typeface=".VnTime" panose="020B7200000000000000" pitchFamily="34" charset="0"/>
                  </a:endParaRPr>
                </a:p>
              </p:txBody>
            </p:sp>
            <p:grpSp>
              <p:nvGrpSpPr>
                <p:cNvPr id="8" name="Group 14"/>
                <p:cNvGrpSpPr/>
                <p:nvPr/>
              </p:nvGrpSpPr>
              <p:grpSpPr>
                <a:xfrm>
                  <a:off x="8270578" y="2309514"/>
                  <a:ext cx="304800" cy="690496"/>
                  <a:chOff x="8285092" y="2062775"/>
                  <a:chExt cx="304800" cy="690496"/>
                </a:xfrm>
              </p:grpSpPr>
              <p:sp>
                <p:nvSpPr>
                  <p:cNvPr id="11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85092" y="2062775"/>
                    <a:ext cx="304800" cy="5794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</a:rPr>
                      <a:t>B</a:t>
                    </a:r>
                  </a:p>
                </p:txBody>
              </p:sp>
              <p:sp>
                <p:nvSpPr>
                  <p:cNvPr id="13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8437492" y="2661196"/>
                    <a:ext cx="92075" cy="92075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CC"/>
                      </a:solidFill>
                      <a:latin typeface=".VnTime" panose="020B7200000000000000" pitchFamily="34" charset="0"/>
                    </a:endParaRPr>
                  </a:p>
                </p:txBody>
              </p:sp>
            </p:grpSp>
          </p:grpSp>
          <p:pic>
            <p:nvPicPr>
              <p:cNvPr id="5122" name="Picture 2" descr="Kết quả hình ảnh cho cano 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134" y="1991062"/>
                <a:ext cx="1417213" cy="607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385119" y="2143970"/>
                <a:ext cx="5476955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vi-VN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ận </a:t>
                </a:r>
                <a:r>
                  <a:rPr lang="vi-V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 nước chảy là 2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km/h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640081" y="2899229"/>
          <a:ext cx="796834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2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42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 (km/h)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 (h)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 (km)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Xuôi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dòng</a:t>
                      </a:r>
                      <a:endParaRPr lang="en-US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Ngược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dòng</a:t>
                      </a:r>
                      <a:endParaRPr lang="en-US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418011" y="5525590"/>
            <a:ext cx="258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trình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05350" y="5499464"/>
            <a:ext cx="265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4x = 5(x – 4)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69817" y="130630"/>
            <a:ext cx="3200400" cy="2220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225603" y="285793"/>
            <a:ext cx="3136790" cy="901445"/>
            <a:chOff x="160289" y="76786"/>
            <a:chExt cx="3136790" cy="901445"/>
          </a:xfrm>
        </p:grpSpPr>
        <p:sp>
          <p:nvSpPr>
            <p:cNvPr id="53" name="Rectangle 52"/>
            <p:cNvSpPr/>
            <p:nvPr/>
          </p:nvSpPr>
          <p:spPr>
            <a:xfrm>
              <a:off x="160289" y="76786"/>
              <a:ext cx="30476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b="1" dirty="0">
                  <a:latin typeface="+mj-lt"/>
                </a:rPr>
                <a:t> </a:t>
              </a:r>
              <a:r>
                <a:rPr lang="vi-VN" sz="2400" b="1" dirty="0" smtClean="0">
                  <a:latin typeface="+mj-lt"/>
                </a:rPr>
                <a:t>V</a:t>
              </a:r>
              <a:r>
                <a:rPr lang="vi-VN" sz="2400" b="1" baseline="-25000" dirty="0" smtClean="0">
                  <a:latin typeface="+mj-lt"/>
                </a:rPr>
                <a:t>xuôi</a:t>
              </a:r>
              <a:r>
                <a:rPr lang="vi-VN" sz="2400" b="1" dirty="0" smtClean="0">
                  <a:latin typeface="+mj-lt"/>
                </a:rPr>
                <a:t> </a:t>
              </a:r>
              <a:r>
                <a:rPr lang="vi-VN" sz="2400" b="1" dirty="0">
                  <a:latin typeface="+mj-lt"/>
                </a:rPr>
                <a:t>= </a:t>
              </a:r>
              <a:r>
                <a:rPr lang="vi-VN" sz="2400" b="1" dirty="0" smtClean="0">
                  <a:latin typeface="+mj-lt"/>
                </a:rPr>
                <a:t>V</a:t>
              </a:r>
              <a:r>
                <a:rPr lang="vi-VN" sz="2400" b="1" baseline="-25000" dirty="0" smtClean="0">
                  <a:latin typeface="+mj-lt"/>
                </a:rPr>
                <a:t>thực</a:t>
              </a:r>
              <a:r>
                <a:rPr lang="vi-VN" sz="2400" b="1" dirty="0" smtClean="0">
                  <a:latin typeface="+mj-lt"/>
                </a:rPr>
                <a:t> </a:t>
              </a:r>
              <a:r>
                <a:rPr lang="en-US" sz="2400" b="1" dirty="0" smtClean="0">
                  <a:latin typeface="+mj-lt"/>
                </a:rPr>
                <a:t> </a:t>
              </a:r>
              <a:r>
                <a:rPr lang="vi-VN" sz="2400" b="1" dirty="0" smtClean="0">
                  <a:latin typeface="+mj-lt"/>
                </a:rPr>
                <a:t>+ </a:t>
              </a:r>
              <a:r>
                <a:rPr lang="en-US" sz="2400" b="1" dirty="0" smtClean="0">
                  <a:latin typeface="+mj-lt"/>
                </a:rPr>
                <a:t>  </a:t>
              </a:r>
              <a:r>
                <a:rPr lang="vi-VN" sz="2400" b="1" dirty="0" smtClean="0">
                  <a:latin typeface="+mj-lt"/>
                </a:rPr>
                <a:t>V</a:t>
              </a:r>
              <a:r>
                <a:rPr lang="vi-VN" sz="2400" b="1" baseline="-25000" dirty="0" smtClean="0">
                  <a:latin typeface="+mj-lt"/>
                </a:rPr>
                <a:t>nước</a:t>
              </a:r>
              <a:endParaRPr lang="vi-VN" sz="2400" b="1" dirty="0">
                <a:latin typeface="+mj-lt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82059" y="516566"/>
              <a:ext cx="31150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latin typeface="+mj-lt"/>
                </a:rPr>
                <a:t>       </a:t>
              </a:r>
              <a:r>
                <a:rPr lang="vi-VN" sz="2400" b="1" dirty="0" smtClean="0">
                  <a:latin typeface="+mj-lt"/>
                </a:rPr>
                <a:t> </a:t>
              </a:r>
              <a:r>
                <a:rPr lang="vi-VN" sz="2400" b="1" dirty="0">
                  <a:latin typeface="+mj-lt"/>
                </a:rPr>
                <a:t>= </a:t>
              </a:r>
              <a:r>
                <a:rPr lang="vi-VN" sz="2400" b="1" dirty="0" smtClean="0">
                  <a:latin typeface="+mj-lt"/>
                </a:rPr>
                <a:t>V</a:t>
              </a:r>
              <a:r>
                <a:rPr lang="vi-VN" sz="2400" b="1" baseline="-25000" dirty="0" smtClean="0">
                  <a:latin typeface="+mj-lt"/>
                </a:rPr>
                <a:t>ngược</a:t>
              </a:r>
              <a:r>
                <a:rPr lang="vi-VN" sz="2400" b="1" dirty="0" smtClean="0">
                  <a:latin typeface="+mj-lt"/>
                </a:rPr>
                <a:t> +</a:t>
              </a:r>
              <a:r>
                <a:rPr lang="en-US" sz="2400" b="1" dirty="0" smtClean="0">
                  <a:latin typeface="+mj-lt"/>
                </a:rPr>
                <a:t> 2</a:t>
              </a:r>
              <a:r>
                <a:rPr lang="vi-VN" sz="2400" b="1" dirty="0" smtClean="0">
                  <a:latin typeface="+mj-lt"/>
                </a:rPr>
                <a:t> V</a:t>
              </a:r>
              <a:r>
                <a:rPr lang="vi-VN" sz="2400" b="1" baseline="-25000" dirty="0" smtClean="0">
                  <a:latin typeface="+mj-lt"/>
                </a:rPr>
                <a:t>nước</a:t>
              </a:r>
              <a:endParaRPr lang="vi-VN" sz="2400" b="1" dirty="0">
                <a:latin typeface="+mj-lt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46532" y="1361878"/>
            <a:ext cx="3328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latin typeface="+mj-lt"/>
              </a:rPr>
              <a:t>V</a:t>
            </a:r>
            <a:r>
              <a:rPr lang="vi-VN" sz="2400" b="1" baseline="-25000" dirty="0" smtClean="0">
                <a:latin typeface="+mj-lt"/>
              </a:rPr>
              <a:t>ngược</a:t>
            </a:r>
            <a:r>
              <a:rPr lang="vi-VN" sz="2400" b="1" dirty="0" smtClean="0">
                <a:latin typeface="+mj-lt"/>
              </a:rPr>
              <a:t> </a:t>
            </a:r>
            <a:r>
              <a:rPr lang="vi-VN" sz="2400" b="1" dirty="0">
                <a:latin typeface="+mj-lt"/>
              </a:rPr>
              <a:t>= </a:t>
            </a:r>
            <a:r>
              <a:rPr lang="vi-VN" sz="2400" b="1" dirty="0" smtClean="0">
                <a:latin typeface="+mj-lt"/>
              </a:rPr>
              <a:t>V</a:t>
            </a:r>
            <a:r>
              <a:rPr lang="vi-VN" sz="2400" b="1" baseline="-25000" dirty="0" smtClean="0">
                <a:latin typeface="+mj-lt"/>
              </a:rPr>
              <a:t>thực</a:t>
            </a:r>
            <a:r>
              <a:rPr lang="en-US" sz="2400" b="1" baseline="-25000" dirty="0" smtClean="0">
                <a:latin typeface="+mj-lt"/>
              </a:rPr>
              <a:t> </a:t>
            </a:r>
            <a:r>
              <a:rPr lang="vi-VN" sz="2400" b="1" dirty="0" smtClean="0">
                <a:latin typeface="+mj-lt"/>
              </a:rPr>
              <a:t> </a:t>
            </a:r>
            <a:r>
              <a:rPr lang="vi-VN" sz="2400" dirty="0">
                <a:latin typeface="+mj-lt"/>
              </a:rPr>
              <a:t>–</a:t>
            </a:r>
            <a:r>
              <a:rPr lang="vi-VN" sz="2400" b="1" dirty="0">
                <a:latin typeface="+mj-lt"/>
              </a:rPr>
              <a:t> </a:t>
            </a:r>
            <a:r>
              <a:rPr lang="en-US" sz="2400" b="1" dirty="0" smtClean="0">
                <a:latin typeface="+mj-lt"/>
              </a:rPr>
              <a:t>   </a:t>
            </a:r>
            <a:r>
              <a:rPr lang="vi-VN" sz="2400" b="1" dirty="0" smtClean="0">
                <a:latin typeface="+mj-lt"/>
              </a:rPr>
              <a:t>V</a:t>
            </a:r>
            <a:r>
              <a:rPr lang="vi-VN" sz="2400" b="1" baseline="-25000" dirty="0" smtClean="0">
                <a:latin typeface="+mj-lt"/>
              </a:rPr>
              <a:t>nước</a:t>
            </a:r>
            <a:endParaRPr lang="vi-VN" sz="2400" b="1" baseline="-25000" dirty="0">
              <a:latin typeface="+mj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69144" y="1818510"/>
            <a:ext cx="3113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+mj-lt"/>
              </a:rPr>
              <a:t>       </a:t>
            </a:r>
            <a:r>
              <a:rPr lang="vi-VN" sz="2400" b="1" dirty="0" smtClean="0">
                <a:latin typeface="+mj-lt"/>
              </a:rPr>
              <a:t> = V</a:t>
            </a:r>
            <a:r>
              <a:rPr lang="en-US" sz="2400" b="1" baseline="-25000" dirty="0" err="1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vi-VN" sz="2400" b="1" dirty="0" smtClean="0">
                <a:latin typeface="+mj-lt"/>
              </a:rPr>
              <a:t> </a:t>
            </a:r>
            <a:r>
              <a:rPr lang="en-US" sz="2400" b="1" dirty="0" smtClean="0">
                <a:latin typeface="+mj-lt"/>
              </a:rPr>
              <a:t> </a:t>
            </a:r>
            <a:r>
              <a:rPr lang="vi-VN" sz="2400" b="1" dirty="0" smtClean="0"/>
              <a:t>–</a:t>
            </a:r>
            <a:r>
              <a:rPr lang="en-US" sz="2400" b="1" dirty="0" smtClean="0">
                <a:latin typeface="+mj-lt"/>
              </a:rPr>
              <a:t> 2</a:t>
            </a:r>
            <a:r>
              <a:rPr lang="vi-VN" sz="2400" b="1" dirty="0" smtClean="0">
                <a:latin typeface="+mj-lt"/>
              </a:rPr>
              <a:t> V</a:t>
            </a:r>
            <a:r>
              <a:rPr lang="vi-VN" sz="2400" b="1" baseline="-25000" dirty="0" smtClean="0">
                <a:latin typeface="+mj-lt"/>
              </a:rPr>
              <a:t>nước</a:t>
            </a:r>
            <a:endParaRPr lang="vi-VN" sz="2400" b="1" dirty="0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448596" y="382741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77851" y="1840280"/>
            <a:ext cx="3113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     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= V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</a:rPr>
              <a:t>–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2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V</a:t>
            </a:r>
            <a:r>
              <a:rPr lang="vi-VN" sz="2400" b="1" baseline="-25000" dirty="0" smtClean="0">
                <a:solidFill>
                  <a:srgbClr val="FF0000"/>
                </a:solidFill>
                <a:latin typeface="+mj-lt"/>
              </a:rPr>
              <a:t>nước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15200" y="3905794"/>
            <a:ext cx="71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4x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274424" y="4711336"/>
            <a:ext cx="114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 - 4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988629" y="4715691"/>
            <a:ext cx="1201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5(x – 4)</a:t>
            </a:r>
          </a:p>
        </p:txBody>
      </p:sp>
    </p:spTree>
    <p:extLst>
      <p:ext uri="{BB962C8B-B14F-4D97-AF65-F5344CB8AC3E}">
        <p14:creationId xmlns:p14="http://schemas.microsoft.com/office/powerpoint/2010/main" val="54137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/>
      <p:bldP spid="44" grpId="0"/>
      <p:bldP spid="59" grpId="0"/>
      <p:bldP spid="67" grpId="0"/>
      <p:bldP spid="68" grpId="0"/>
      <p:bldP spid="70" grpId="0"/>
      <p:bldP spid="71" grpId="0"/>
      <p:bldP spid="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6400" y="810736"/>
            <a:ext cx="8331200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vi-VN" sz="2800" b="1" u="sng" dirty="0">
                <a:solidFill>
                  <a:srgbClr val="FF0000"/>
                </a:solidFill>
                <a:latin typeface="+mj-lt"/>
              </a:rPr>
              <a:t>Tóm </a:t>
            </a:r>
            <a:r>
              <a:rPr lang="vi-VN" sz="2800" b="1" u="sng" dirty="0" smtClean="0">
                <a:solidFill>
                  <a:srgbClr val="FF0000"/>
                </a:solidFill>
                <a:latin typeface="+mj-lt"/>
              </a:rPr>
              <a:t>lại</a:t>
            </a:r>
            <a:r>
              <a:rPr lang="vi-VN" sz="2800" b="1" dirty="0" smtClean="0">
                <a:solidFill>
                  <a:srgbClr val="FF3300"/>
                </a:solidFill>
                <a:latin typeface="+mj-lt"/>
              </a:rPr>
              <a:t>: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Mỗi cách chọn ẩn khác nhau sẽ cho ta các phương trình khác nhau</a:t>
            </a:r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do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đó khi giải bài toán bằng cách lập phương trình ta phải khéo léo trong cách chọn ẩn để có lời giải gọn hơn</a:t>
            </a:r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.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Vì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vậy bước chọn ẩn là quan trọng nhất.</a:t>
            </a:r>
          </a:p>
        </p:txBody>
      </p:sp>
    </p:spTree>
    <p:extLst>
      <p:ext uri="{BB962C8B-B14F-4D97-AF65-F5344CB8AC3E}">
        <p14:creationId xmlns:p14="http://schemas.microsoft.com/office/powerpoint/2010/main" val="128700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800600" y="3810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CC0066"/>
                </a:solidFill>
                <a:latin typeface="Arial" panose="020B0604020202020204" pitchFamily="34" charset="0"/>
              </a:rPr>
              <a:t>Hướng dẫn về nhà: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895707" y="2871439"/>
            <a:ext cx="62484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000" dirty="0" err="1">
                <a:latin typeface="Times New Roman" panose="02020603050405020304" pitchFamily="18" charset="0"/>
              </a:rPr>
              <a:t>Nắm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vững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các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bước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giải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bài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toán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bằng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cách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lập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trình</a:t>
            </a:r>
            <a:r>
              <a:rPr lang="en-US" altLang="en-US" sz="2000" dirty="0">
                <a:latin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0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bài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tập</a:t>
            </a:r>
            <a:r>
              <a:rPr lang="en-US" altLang="en-US" sz="2000" dirty="0">
                <a:latin typeface="Times New Roman" panose="02020603050405020304" pitchFamily="18" charset="0"/>
              </a:rPr>
              <a:t> 1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cách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gọi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ẩn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quãng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latin typeface="Times New Roman" panose="02020603050405020304" pitchFamily="18" charset="0"/>
              </a:rPr>
              <a:t> AB.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0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bài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tập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smtClean="0">
                <a:latin typeface="Times New Roman" panose="02020603050405020304" pitchFamily="18" charset="0"/>
              </a:rPr>
              <a:t>32,33 </a:t>
            </a:r>
            <a:r>
              <a:rPr lang="en-US" altLang="en-US" sz="2000" dirty="0" err="1" smtClean="0">
                <a:latin typeface="Times New Roman" panose="02020603050405020304" pitchFamily="18" charset="0"/>
              </a:rPr>
              <a:t>Sách</a:t>
            </a:r>
            <a:r>
              <a:rPr lang="en-US" altLang="en-US" sz="2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</a:rPr>
              <a:t>tài</a:t>
            </a:r>
            <a:r>
              <a:rPr lang="en-US" altLang="en-US" sz="2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</a:rPr>
              <a:t>liệu</a:t>
            </a:r>
            <a:r>
              <a:rPr lang="en-US" altLang="en-US" sz="2000" dirty="0" smtClean="0">
                <a:latin typeface="Times New Roman" panose="02020603050405020304" pitchFamily="18" charset="0"/>
              </a:rPr>
              <a:t>.  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0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tìm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hiểu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dạng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toán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giải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bài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toán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cách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lập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ph</a:t>
            </a:r>
            <a:r>
              <a:rPr lang="vi-VN" altLang="en-US" sz="2000" dirty="0">
                <a:latin typeface="Times New Roman" panose="02020603050405020304" pitchFamily="18" charset="0"/>
              </a:rPr>
              <a:t>ươ</a:t>
            </a:r>
            <a:r>
              <a:rPr lang="en-US" altLang="en-US" sz="2000" dirty="0">
                <a:latin typeface="Times New Roman" panose="02020603050405020304" pitchFamily="18" charset="0"/>
              </a:rPr>
              <a:t>ng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trình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9905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0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hinhnenpowerpointdep.com/uploads/images/top-25-slide-cam-on-dep-cho-powerpoint-1484118756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8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842" y="-10549"/>
            <a:ext cx="506095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94945" y="270895"/>
            <a:ext cx="4709160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ts val="0"/>
              </a:spcBef>
            </a:pP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370.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-13970" y="2895150"/>
            <a:ext cx="5060950" cy="83099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24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 các đáp án đúng trong các câu hỏi sau để hoàn thành bài giải</a:t>
            </a:r>
            <a:endParaRPr lang="en-US" sz="2400" dirty="0" err="1" smtClean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100" y="3737729"/>
                <a:ext cx="5022850" cy="3055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 </a:t>
                </a:r>
                <a:r>
                  <a:rPr lang="en-US" sz="2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vi-VN" sz="2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2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Chữsốhàng</a:t>
                </a:r>
                <a:r>
                  <a:rPr lang="en-US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vi-VN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ơ</a:t>
                </a:r>
                <a:r>
                  <a:rPr lang="en-US" sz="2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n </a:t>
                </a:r>
                <a:r>
                  <a:rPr lang="en-US" sz="22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2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endParaRPr lang="en-US" sz="2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2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	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2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3737729"/>
                <a:ext cx="5022850" cy="3055773"/>
              </a:xfrm>
              <a:prstGeom prst="rect">
                <a:avLst/>
              </a:prstGeom>
              <a:blipFill rotWithShape="0">
                <a:blip r:embed="rId4"/>
                <a:stretch>
                  <a:fillRect l="-1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060950" y="567992"/>
                <a:ext cx="4083050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chữsốhàngchụccủasốcầntìmlà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Điềukiện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0&lt;</m:t>
                    </m:r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≤9;</m:t>
                    </m:r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∈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ℕ</m:t>
                    </m:r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950" y="567992"/>
                <a:ext cx="4083050" cy="1107996"/>
              </a:xfrm>
              <a:prstGeom prst="rect">
                <a:avLst/>
              </a:prstGeom>
              <a:blipFill rotWithShape="0">
                <a:blip r:embed="rId5"/>
                <a:stretch>
                  <a:fillRect l="-1940" t="-3846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060950" y="-10549"/>
            <a:ext cx="4083050" cy="54198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1"/>
          <p:cNvSpPr/>
          <p:nvPr/>
        </p:nvSpPr>
        <p:spPr>
          <a:xfrm>
            <a:off x="681775" y="5002226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D2" descr="Kết quả hình ảnh cho đúng sai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3675" y="4964126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3"/>
          <p:cNvSpPr/>
          <p:nvPr/>
        </p:nvSpPr>
        <p:spPr>
          <a:xfrm>
            <a:off x="681775" y="5563588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669869" y="5546126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3"/>
          <p:cNvSpPr/>
          <p:nvPr/>
        </p:nvSpPr>
        <p:spPr>
          <a:xfrm>
            <a:off x="681775" y="4520338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669869" y="4502876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3"/>
          <p:cNvSpPr/>
          <p:nvPr/>
        </p:nvSpPr>
        <p:spPr>
          <a:xfrm>
            <a:off x="681775" y="6258503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669869" y="6241041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054600" y="1687570"/>
                <a:ext cx="408305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sốhàng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vi-V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600" y="1687570"/>
                <a:ext cx="4083050" cy="430887"/>
              </a:xfrm>
              <a:prstGeom prst="rect">
                <a:avLst/>
              </a:prstGeom>
              <a:blipFill rotWithShape="0">
                <a:blip r:embed="rId8"/>
                <a:stretch>
                  <a:fillRect l="-1940" t="-9859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713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16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8422" y="-10549"/>
            <a:ext cx="506095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94945" y="270895"/>
            <a:ext cx="4709160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ts val="0"/>
              </a:spcBef>
            </a:pP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370.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-63500" y="2895150"/>
            <a:ext cx="5060950" cy="83099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24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 các đáp án đúng trong các câu hỏi sau để hoàn thành bài giải</a:t>
            </a:r>
            <a:endParaRPr lang="en-US" sz="2400" dirty="0" err="1" smtClean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100" y="3737729"/>
                <a:ext cx="5022850" cy="2631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 </a:t>
                </a:r>
                <a:r>
                  <a:rPr lang="en-US" sz="2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vi-VN" sz="2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a </a:t>
                </a:r>
                <a:r>
                  <a:rPr lang="en-US" sz="22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cósố</a:t>
                </a:r>
                <a:r>
                  <a:rPr lang="en-US" sz="2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ban </a:t>
                </a:r>
                <a:r>
                  <a:rPr lang="en-US" sz="22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đầulà</a:t>
                </a:r>
                <a:r>
                  <a:rPr lang="en-US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en-US" sz="2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	D.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3737729"/>
                <a:ext cx="5022850" cy="2631490"/>
              </a:xfrm>
              <a:prstGeom prst="rect">
                <a:avLst/>
              </a:prstGeom>
              <a:blipFill rotWithShape="0">
                <a:blip r:embed="rId4"/>
                <a:stretch>
                  <a:fillRect l="-1578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060950" y="567992"/>
                <a:ext cx="4083050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chữsốhàngchụccủasốcầntìmlà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Điềukiện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9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∈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ℕ</m:t>
                    </m:r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950" y="567992"/>
                <a:ext cx="4083050" cy="1107996"/>
              </a:xfrm>
              <a:prstGeom prst="rect">
                <a:avLst/>
              </a:prstGeom>
              <a:blipFill rotWithShape="0">
                <a:blip r:embed="rId5"/>
                <a:stretch>
                  <a:fillRect l="-1940" t="-3846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060950" y="-10549"/>
            <a:ext cx="4083050" cy="54198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1"/>
          <p:cNvSpPr/>
          <p:nvPr/>
        </p:nvSpPr>
        <p:spPr>
          <a:xfrm>
            <a:off x="681560" y="5459983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D2" descr="Kết quả hình ảnh cho đúng sai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3460" y="542188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3"/>
          <p:cNvSpPr/>
          <p:nvPr/>
        </p:nvSpPr>
        <p:spPr>
          <a:xfrm>
            <a:off x="681560" y="4956671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669654" y="4939209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3"/>
          <p:cNvSpPr/>
          <p:nvPr/>
        </p:nvSpPr>
        <p:spPr>
          <a:xfrm>
            <a:off x="681560" y="4513777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669654" y="449631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3"/>
          <p:cNvSpPr/>
          <p:nvPr/>
        </p:nvSpPr>
        <p:spPr>
          <a:xfrm>
            <a:off x="681560" y="597740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669654" y="5959943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054600" y="1687570"/>
                <a:ext cx="408305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sốhàng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vi-V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600" y="1687570"/>
                <a:ext cx="4083050" cy="430887"/>
              </a:xfrm>
              <a:prstGeom prst="rect">
                <a:avLst/>
              </a:prstGeom>
              <a:blipFill rotWithShape="0">
                <a:blip r:embed="rId8"/>
                <a:stretch>
                  <a:fillRect l="-1940" t="-9859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012372" y="2150707"/>
                <a:ext cx="4083050" cy="778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 ban 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đầulà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(</m:t>
                          </m:r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)</m:t>
                          </m:r>
                        </m:e>
                      </m:acc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372" y="2150707"/>
                <a:ext cx="4083050" cy="778996"/>
              </a:xfrm>
              <a:prstGeom prst="rect">
                <a:avLst/>
              </a:prstGeom>
              <a:blipFill rotWithShape="0">
                <a:blip r:embed="rId9"/>
                <a:stretch>
                  <a:fillRect l="-1940" t="-546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21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16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8422" y="-10549"/>
            <a:ext cx="506095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94945" y="270895"/>
            <a:ext cx="4709160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ts val="0"/>
              </a:spcBef>
            </a:pP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370.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-63500" y="2895150"/>
            <a:ext cx="5060950" cy="83099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24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 các đáp án đúng trong các câu hỏi sau để hoàn thành bài giải</a:t>
            </a:r>
            <a:endParaRPr lang="en-US" sz="2400" dirty="0" err="1" smtClean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100" y="3737729"/>
                <a:ext cx="5022850" cy="31842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 </a:t>
                </a:r>
                <a:r>
                  <a:rPr lang="en-US" sz="2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vi-VN" sz="2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sz="22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iếtthêmchữsố</a:t>
                </a:r>
                <a:r>
                  <a:rPr lang="en-US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1 </a:t>
                </a:r>
                <a:r>
                  <a:rPr lang="en-US" sz="22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xenvàogiữahaichữsốấythì</a:t>
                </a:r>
                <a:r>
                  <a:rPr lang="en-US" sz="2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vi-VN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ược</a:t>
                </a:r>
                <a:r>
                  <a:rPr lang="en-US" sz="22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sốmớilà</a:t>
                </a:r>
                <a:r>
                  <a:rPr lang="en-US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en-US" sz="2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100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10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10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10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	D</a:t>
                </a:r>
                <a:r>
                  <a:rPr lang="vi-VN" sz="2200" smtClean="0"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3737729"/>
                <a:ext cx="5022850" cy="3184270"/>
              </a:xfrm>
              <a:prstGeom prst="rect">
                <a:avLst/>
              </a:prstGeom>
              <a:blipFill rotWithShape="0">
                <a:blip r:embed="rId4"/>
                <a:stretch>
                  <a:fillRect l="-1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060950" y="567992"/>
                <a:ext cx="4083050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chữsốhàngchụccủasốcầntìmlà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Điềukiện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9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∈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ℕ</m:t>
                    </m:r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950" y="567992"/>
                <a:ext cx="4083050" cy="1107996"/>
              </a:xfrm>
              <a:prstGeom prst="rect">
                <a:avLst/>
              </a:prstGeom>
              <a:blipFill rotWithShape="0">
                <a:blip r:embed="rId5"/>
                <a:stretch>
                  <a:fillRect l="-1940" t="-3846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060950" y="-10549"/>
            <a:ext cx="4083050" cy="54198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1"/>
          <p:cNvSpPr/>
          <p:nvPr/>
        </p:nvSpPr>
        <p:spPr>
          <a:xfrm>
            <a:off x="647974" y="4995713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D2" descr="Kết quả hình ảnh cho đúng sai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874" y="49576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3"/>
          <p:cNvSpPr/>
          <p:nvPr/>
        </p:nvSpPr>
        <p:spPr>
          <a:xfrm>
            <a:off x="647974" y="5423544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636068" y="5406082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3"/>
          <p:cNvSpPr/>
          <p:nvPr/>
        </p:nvSpPr>
        <p:spPr>
          <a:xfrm>
            <a:off x="647974" y="639398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636068" y="6376523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054600" y="1687570"/>
                <a:ext cx="408305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sốhàng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vi-V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600" y="1687570"/>
                <a:ext cx="4083050" cy="430887"/>
              </a:xfrm>
              <a:prstGeom prst="rect">
                <a:avLst/>
              </a:prstGeom>
              <a:blipFill rotWithShape="0">
                <a:blip r:embed="rId8"/>
                <a:stretch>
                  <a:fillRect l="-1940" t="-9859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108416" y="2199787"/>
                <a:ext cx="4083050" cy="778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 ban 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đầulà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(</m:t>
                          </m:r>
                          <m:r>
                            <a:rPr lang="en-US" sz="2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)</m:t>
                          </m:r>
                        </m:e>
                      </m:acc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416" y="2199787"/>
                <a:ext cx="4083050" cy="778996"/>
              </a:xfrm>
              <a:prstGeom prst="rect">
                <a:avLst/>
              </a:prstGeom>
              <a:blipFill rotWithShape="0">
                <a:blip r:embed="rId9"/>
                <a:stretch>
                  <a:fillRect l="-1940" t="-546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054600" y="3105393"/>
                <a:ext cx="4083050" cy="1456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Sau 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khiviếtchữsố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 1 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xenvàogiữahaichữsốấy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ược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sốmới</a:t>
                </a:r>
                <a:r>
                  <a:rPr lang="en-US" sz="22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(</m:t>
                          </m:r>
                          <m:r>
                            <a:rPr lang="en-US" sz="2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)</m:t>
                          </m:r>
                        </m:e>
                      </m:acc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</m:oMath>
                  </m:oMathPara>
                </a14:m>
                <a:endParaRPr lang="en-US" sz="2200" b="0" i="1" dirty="0" smtClean="0">
                  <a:latin typeface="Cambria Math" panose="02040503050406030204" pitchFamily="18" charset="0"/>
                  <a:cs typeface="Times New Roman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102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10</m:t>
                      </m:r>
                    </m:oMath>
                  </m:oMathPara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600" y="3105393"/>
                <a:ext cx="4083050" cy="1456104"/>
              </a:xfrm>
              <a:prstGeom prst="rect">
                <a:avLst/>
              </a:prstGeom>
              <a:blipFill rotWithShape="0">
                <a:blip r:embed="rId10"/>
                <a:stretch>
                  <a:fillRect l="-1940" t="-2510" r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3"/>
          <p:cNvSpPr/>
          <p:nvPr/>
        </p:nvSpPr>
        <p:spPr>
          <a:xfrm>
            <a:off x="647974" y="5922793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636068" y="5905331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170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8422" y="-10549"/>
            <a:ext cx="506095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94945" y="270895"/>
            <a:ext cx="4709160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ts val="0"/>
              </a:spcBef>
            </a:pP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370.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2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-63500" y="2895150"/>
            <a:ext cx="5060950" cy="83099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24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 các đáp án đúng trong các câu hỏi sau để hoàn thành bài giải</a:t>
            </a:r>
            <a:endParaRPr lang="en-US" sz="2400" dirty="0" err="1" smtClean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100" y="3737729"/>
                <a:ext cx="5022850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 </a:t>
                </a:r>
                <a:r>
                  <a:rPr lang="en-US" sz="2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r>
                  <a:rPr lang="vi-VN" sz="2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Sốmới</a:t>
                </a:r>
                <a:r>
                  <a:rPr lang="en-US" sz="22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lớn</a:t>
                </a:r>
                <a:r>
                  <a:rPr lang="en-US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h</a:t>
                </a:r>
                <a:r>
                  <a:rPr lang="vi-VN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ơ</a:t>
                </a:r>
                <a:r>
                  <a:rPr lang="en-US" sz="2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n </a:t>
                </a:r>
                <a:r>
                  <a:rPr lang="en-US" sz="2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ban </a:t>
                </a:r>
                <a:r>
                  <a:rPr lang="en-US" sz="2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đầulà</a:t>
                </a:r>
                <a:r>
                  <a:rPr lang="en-US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370 </a:t>
                </a:r>
                <a:r>
                  <a:rPr lang="en-US" sz="2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2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cóph</a:t>
                </a:r>
                <a:r>
                  <a:rPr lang="vi-VN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ươ</a:t>
                </a:r>
                <a:r>
                  <a:rPr lang="en-US" sz="2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ng </a:t>
                </a:r>
                <a:r>
                  <a:rPr lang="en-US" sz="2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12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−102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−10=370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−102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+10=370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02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+10−12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=370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	D.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02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−10−12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=370</m:t>
                    </m:r>
                  </m:oMath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3737729"/>
                <a:ext cx="5022850" cy="3139321"/>
              </a:xfrm>
              <a:prstGeom prst="rect">
                <a:avLst/>
              </a:prstGeom>
              <a:blipFill rotWithShape="0">
                <a:blip r:embed="rId4"/>
                <a:stretch>
                  <a:fillRect l="-1578" b="-1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049520" y="556562"/>
                <a:ext cx="4083050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chữsốhàngchụccủasốcầntìmlà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Điềukiện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0&lt;</m:t>
                    </m:r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≤9;</m:t>
                    </m:r>
                    <m:r>
                      <a:rPr lang="en-US" sz="22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∈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ℕ</m:t>
                    </m:r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520" y="556562"/>
                <a:ext cx="4083050" cy="1107996"/>
              </a:xfrm>
              <a:prstGeom prst="rect">
                <a:avLst/>
              </a:prstGeom>
              <a:blipFill rotWithShape="0">
                <a:blip r:embed="rId5"/>
                <a:stretch>
                  <a:fillRect l="-1940" t="-3297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060950" y="-10549"/>
            <a:ext cx="4083050" cy="54198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1"/>
          <p:cNvSpPr/>
          <p:nvPr/>
        </p:nvSpPr>
        <p:spPr>
          <a:xfrm>
            <a:off x="407240" y="5876299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D2" descr="Kết quả hình ảnh cho đúng sai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9140" y="5838199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3"/>
          <p:cNvSpPr/>
          <p:nvPr/>
        </p:nvSpPr>
        <p:spPr>
          <a:xfrm>
            <a:off x="407240" y="5372987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395334" y="535552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3"/>
          <p:cNvSpPr/>
          <p:nvPr/>
        </p:nvSpPr>
        <p:spPr>
          <a:xfrm>
            <a:off x="407240" y="4930093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395334" y="4912631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3"/>
          <p:cNvSpPr/>
          <p:nvPr/>
        </p:nvSpPr>
        <p:spPr>
          <a:xfrm>
            <a:off x="407240" y="6393721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" name="SS3" descr="Hình ảnh có liên quan"/>
          <p:cNvPicPr>
            <a:picLocks noChangeAspect="1" noChangeArrowheads="1"/>
          </p:cNvPicPr>
          <p:nvPr/>
        </p:nvPicPr>
        <p:blipFill>
          <a:blip r:embed="rId7"/>
          <a:srcRect l="14398" t="13542" r="14490" b="14236"/>
          <a:stretch>
            <a:fillRect/>
          </a:stretch>
        </p:blipFill>
        <p:spPr bwMode="auto">
          <a:xfrm>
            <a:off x="395334" y="6376259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054600" y="1687570"/>
                <a:ext cx="408305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sốhàng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vi-V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600" y="1687570"/>
                <a:ext cx="4083050" cy="430887"/>
              </a:xfrm>
              <a:prstGeom prst="rect">
                <a:avLst/>
              </a:prstGeom>
              <a:blipFill rotWithShape="0">
                <a:blip r:embed="rId8"/>
                <a:stretch>
                  <a:fillRect l="-1940" t="-9859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060950" y="2215108"/>
                <a:ext cx="4083050" cy="778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 ban 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đầulà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(</m:t>
                          </m:r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)</m:t>
                          </m:r>
                        </m:e>
                      </m:acc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950" y="2215108"/>
                <a:ext cx="4083050" cy="778996"/>
              </a:xfrm>
              <a:prstGeom prst="rect">
                <a:avLst/>
              </a:prstGeom>
              <a:blipFill rotWithShape="0">
                <a:blip r:embed="rId9"/>
                <a:stretch>
                  <a:fillRect l="-1940" t="-4688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028883" y="3038018"/>
                <a:ext cx="4083050" cy="1456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Sau 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khiviếtchữsố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 1 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xenvàogiữahaichữsốấy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ược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sốmới</a:t>
                </a:r>
                <a:r>
                  <a:rPr lang="en-US" sz="22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(</m:t>
                          </m:r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)</m:t>
                          </m:r>
                        </m:e>
                      </m:acc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+10+2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</m:oMath>
                  </m:oMathPara>
                </a14:m>
                <a:endParaRPr lang="en-US" sz="2200" b="0" i="1" dirty="0" smtClean="0">
                  <a:latin typeface="Cambria Math" panose="02040503050406030204" pitchFamily="18" charset="0"/>
                  <a:cs typeface="Times New Roman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=102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+10</m:t>
                      </m:r>
                    </m:oMath>
                  </m:oMathPara>
                </a14:m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883" y="3038018"/>
                <a:ext cx="4083050" cy="1456104"/>
              </a:xfrm>
              <a:prstGeom prst="rect">
                <a:avLst/>
              </a:prstGeom>
              <a:blipFill rotWithShape="0">
                <a:blip r:embed="rId10"/>
                <a:stretch>
                  <a:fillRect l="-1940" t="-2510" r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049044" y="5591629"/>
                <a:ext cx="408305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Giảiph</a:t>
                </a: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ươ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ng 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ược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=4</m:t>
                    </m:r>
                  </m:oMath>
                </a14:m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200" i="1" dirty="0" err="1" smtClean="0">
                    <a:latin typeface="Times New Roman" pitchFamily="18" charset="0"/>
                    <a:cs typeface="Times New Roman" pitchFamily="18" charset="0"/>
                  </a:rPr>
                  <a:t>thoảmãn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). 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Vậysốcầntìmlà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 48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044" y="5591629"/>
                <a:ext cx="4083050" cy="769441"/>
              </a:xfrm>
              <a:prstGeom prst="rect">
                <a:avLst/>
              </a:prstGeom>
              <a:blipFill rotWithShape="0">
                <a:blip r:embed="rId11"/>
                <a:stretch>
                  <a:fillRect l="-1940" t="-4762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5049044" y="4502231"/>
                <a:ext cx="4083050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Sốmớilớn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 h</a:t>
                </a: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ơ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n 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 ban 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đầulà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 370 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cóph</a:t>
                </a:r>
                <a:r>
                  <a:rPr lang="vi-VN" sz="2200" dirty="0" smtClean="0">
                    <a:latin typeface="Times New Roman" pitchFamily="18" charset="0"/>
                    <a:cs typeface="Times New Roman" pitchFamily="18" charset="0"/>
                  </a:rPr>
                  <a:t>ươ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ng </a:t>
                </a:r>
                <a:r>
                  <a:rPr lang="en-US" sz="2200" dirty="0" err="1" smtClean="0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102</m:t>
                      </m:r>
                      <m:r>
                        <a:rPr lang="en-US" sz="22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2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+10−12</m:t>
                      </m:r>
                      <m:r>
                        <a:rPr lang="en-US" sz="22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2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=370</m:t>
                      </m:r>
                    </m:oMath>
                  </m:oMathPara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044" y="4502231"/>
                <a:ext cx="4083050" cy="1107996"/>
              </a:xfrm>
              <a:prstGeom prst="rect">
                <a:avLst/>
              </a:prstGeom>
              <a:blipFill rotWithShape="0">
                <a:blip r:embed="rId12"/>
                <a:stretch>
                  <a:fillRect l="-1940" t="-3867" r="-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356985" y="1257845"/>
            <a:ext cx="2228215" cy="406400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084503" y="5579248"/>
            <a:ext cx="856298" cy="406400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9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9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16" grpId="0" animBg="1"/>
      <p:bldP spid="24" grpId="0" animBg="1"/>
      <p:bldP spid="25" grpId="0" animBg="1"/>
      <p:bldP spid="2" grpId="0" animBg="1"/>
      <p:bldP spid="2" grpId="1" animBg="1"/>
      <p:bldP spid="2" grpId="2" animBg="1"/>
      <p:bldP spid="26" grpId="0" animBg="1"/>
      <p:bldP spid="26" grpId="1" animBg="1"/>
      <p:bldP spid="2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7210" y="171450"/>
            <a:ext cx="8081010" cy="1280160"/>
          </a:xfrm>
          <a:prstGeom prst="roundRect">
            <a:avLst/>
          </a:prstGeom>
          <a:solidFill>
            <a:srgbClr val="00FF99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GIẢI BÀI TOÁN BẰNG CÁCH 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PH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TRÌNH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7210" y="1554480"/>
            <a:ext cx="8081010" cy="28308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4390" y="2440216"/>
            <a:ext cx="702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390" y="3034784"/>
            <a:ext cx="7783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4390" y="3629352"/>
            <a:ext cx="7783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7210" y="4488180"/>
            <a:ext cx="8081010" cy="7528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7210" y="5331183"/>
            <a:ext cx="8081010" cy="14125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4390" y="5755223"/>
            <a:ext cx="7783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4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7210" y="1424141"/>
            <a:ext cx="8081010" cy="1297541"/>
          </a:xfrm>
          <a:prstGeom prst="roundRect">
            <a:avLst/>
          </a:prstGeom>
          <a:solidFill>
            <a:srgbClr val="00FF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37210" y="163492"/>
            <a:ext cx="8081010" cy="944262"/>
          </a:xfrm>
          <a:prstGeom prst="roundRect">
            <a:avLst/>
          </a:prstGeom>
          <a:solidFill>
            <a:srgbClr val="FFFF00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CẤU TẠO SỐ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000" y="1461754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19400" y="1466583"/>
                <a:ext cx="5219700" cy="469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466583"/>
                <a:ext cx="5219700" cy="469809"/>
              </a:xfrm>
              <a:prstGeom prst="rect">
                <a:avLst/>
              </a:prstGeom>
              <a:blipFill rotWithShape="0">
                <a:blip r:embed="rId2"/>
                <a:stretch>
                  <a:fillRect l="-1869" t="-7792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48803" y="2004164"/>
                <a:ext cx="5816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∈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ℕ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9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9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803" y="2004164"/>
                <a:ext cx="5816600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57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537210" y="2902605"/>
            <a:ext cx="8081010" cy="1455487"/>
          </a:xfrm>
          <a:prstGeom prst="roundRect">
            <a:avLst/>
          </a:prstGeom>
          <a:solidFill>
            <a:srgbClr val="00FF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000" y="302227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19400" y="3040074"/>
                <a:ext cx="4775200" cy="469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𝑎𝑏𝑐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3040074"/>
                <a:ext cx="4775200" cy="469809"/>
              </a:xfrm>
              <a:prstGeom prst="rect">
                <a:avLst/>
              </a:prstGeom>
              <a:blipFill rotWithShape="0">
                <a:blip r:embed="rId4"/>
                <a:stretch>
                  <a:fillRect l="-2043" t="-7792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80210" y="3689075"/>
                <a:ext cx="61537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∈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ℕ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9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9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210" y="3689075"/>
                <a:ext cx="6153786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58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537210" y="4744342"/>
            <a:ext cx="8081010" cy="1367502"/>
          </a:xfrm>
          <a:prstGeom prst="roundRect">
            <a:avLst/>
          </a:prstGeom>
          <a:solidFill>
            <a:srgbClr val="00FF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000" y="496903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875790" y="4849372"/>
                <a:ext cx="1694695" cy="6688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5790" y="4849372"/>
                <a:ext cx="1694695" cy="668837"/>
              </a:xfrm>
              <a:prstGeom prst="rect">
                <a:avLst/>
              </a:prstGeom>
              <a:blipFill rotWithShape="0">
                <a:blip r:embed="rId6"/>
                <a:stretch>
                  <a:fillRect l="-5396" b="-3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848803" y="5559263"/>
                <a:ext cx="61537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∈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803" y="5559263"/>
                <a:ext cx="6153786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485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440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 animBg="1"/>
      <p:bldP spid="7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17"/>
              <p:cNvSpPr txBox="1">
                <a:spLocks noChangeArrowheads="1"/>
              </p:cNvSpPr>
              <p:nvPr/>
            </p:nvSpPr>
            <p:spPr bwMode="auto">
              <a:xfrm>
                <a:off x="340087" y="270895"/>
                <a:ext cx="8803913" cy="30941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 eaLnBrk="0" hangingPunct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43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Tìmphânsốcóđồngthờicáctínhchấtsau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 eaLnBrk="0" hangingPunct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Tửsốcủaphânsốlàsốtựnhiêncó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chữsố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eaLnBrk="0" hangingPunct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Hiệugiữatửsốvàmẫusốbằng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</a:p>
              <a:p>
                <a:pPr algn="just" eaLnBrk="0" hangingPunct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Nếugiữnguyêntửsốvàviếtthêmvàobênphảicủamẫusốmộtchữsốđúngbằngtửsố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vi-VN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ược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mộtphânsốmớibằngphânsố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087" y="270895"/>
                <a:ext cx="8803913" cy="3094117"/>
              </a:xfrm>
              <a:prstGeom prst="rect">
                <a:avLst/>
              </a:prstGeom>
              <a:blipFill rotWithShape="0">
                <a:blip r:embed="rId2"/>
                <a:stretch>
                  <a:fillRect l="-1108" r="-103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Kết quả hình ảnh cho học nhóm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9" y="3937000"/>
            <a:ext cx="9087381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42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2006</TotalTime>
  <Words>1859</Words>
  <Application>Microsoft Office PowerPoint</Application>
  <PresentationFormat>On-screen Show (4:3)</PresentationFormat>
  <Paragraphs>306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.VnTime</vt:lpstr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DUNG TRAN</cp:lastModifiedBy>
  <cp:revision>132</cp:revision>
  <dcterms:created xsi:type="dcterms:W3CDTF">2020-01-18T08:05:04Z</dcterms:created>
  <dcterms:modified xsi:type="dcterms:W3CDTF">2021-02-02T02:53:52Z</dcterms:modified>
</cp:coreProperties>
</file>